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58" r:id="rId5"/>
    <p:sldId id="259" r:id="rId6"/>
    <p:sldId id="261" r:id="rId7"/>
    <p:sldId id="264" r:id="rId8"/>
    <p:sldId id="279" r:id="rId9"/>
    <p:sldId id="262" r:id="rId10"/>
    <p:sldId id="263" r:id="rId11"/>
    <p:sldId id="283" r:id="rId12"/>
    <p:sldId id="284" r:id="rId13"/>
    <p:sldId id="292" r:id="rId14"/>
    <p:sldId id="294" r:id="rId15"/>
    <p:sldId id="265" r:id="rId16"/>
    <p:sldId id="268" r:id="rId17"/>
    <p:sldId id="277" r:id="rId18"/>
    <p:sldId id="280" r:id="rId19"/>
    <p:sldId id="288" r:id="rId20"/>
    <p:sldId id="281" r:id="rId21"/>
    <p:sldId id="290" r:id="rId22"/>
    <p:sldId id="269" r:id="rId23"/>
    <p:sldId id="282" r:id="rId24"/>
    <p:sldId id="273" r:id="rId25"/>
    <p:sldId id="276" r:id="rId26"/>
    <p:sldId id="296" r:id="rId27"/>
    <p:sldId id="285" r:id="rId28"/>
    <p:sldId id="289" r:id="rId29"/>
    <p:sldId id="297" r:id="rId30"/>
    <p:sldId id="287" r:id="rId31"/>
    <p:sldId id="299" r:id="rId32"/>
    <p:sldId id="293" r:id="rId33"/>
    <p:sldId id="298" r:id="rId34"/>
    <p:sldId id="271" r:id="rId35"/>
    <p:sldId id="272" r:id="rId36"/>
    <p:sldId id="275" r:id="rId37"/>
    <p:sldId id="266" r:id="rId38"/>
    <p:sldId id="286" r:id="rId39"/>
    <p:sldId id="278" r:id="rId40"/>
    <p:sldId id="267" r:id="rId41"/>
    <p:sldId id="2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2C2A2"/>
    <a:srgbClr val="FFD175"/>
    <a:srgbClr val="99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6" y="-78"/>
      </p:cViewPr>
      <p:guideLst>
        <p:guide orient="horz" pos="2160"/>
        <p:guide pos="2880"/>
      </p:guideLst>
    </p:cSldViewPr>
  </p:slideViewPr>
  <p:notesTextViewPr>
    <p:cViewPr>
      <p:scale>
        <a:sx n="1" d="1"/>
        <a:sy n="1" d="1"/>
      </p:scale>
      <p:origin x="0" y="0"/>
    </p:cViewPr>
  </p:notesTextViewPr>
  <p:sorterViewPr>
    <p:cViewPr>
      <p:scale>
        <a:sx n="100" d="100"/>
        <a:sy n="100" d="100"/>
      </p:scale>
      <p:origin x="0" y="69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44115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41711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251043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219629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101107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358601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73257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387485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69931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250649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CC1E6-BA47-4C33-9F15-CA059CF5F555}" type="datetimeFigureOut">
              <a:rPr lang="en-CA" smtClean="0"/>
              <a:pPr/>
              <a:t>24/06/2014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77AD79-EE95-4DF4-809E-9A5C14A7B03C}" type="slidenum">
              <a:rPr lang="en-CA" smtClean="0"/>
              <a:pPr/>
              <a:t>‹#›</a:t>
            </a:fld>
            <a:endParaRPr lang="en-CA"/>
          </a:p>
        </p:txBody>
      </p:sp>
    </p:spTree>
    <p:extLst>
      <p:ext uri="{BB962C8B-B14F-4D97-AF65-F5344CB8AC3E}">
        <p14:creationId xmlns:p14="http://schemas.microsoft.com/office/powerpoint/2010/main" val="330309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CC1E6-BA47-4C33-9F15-CA059CF5F555}" type="datetimeFigureOut">
              <a:rPr lang="en-CA" smtClean="0"/>
              <a:pPr/>
              <a:t>24/06/2014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7AD79-EE95-4DF4-809E-9A5C14A7B03C}" type="slidenum">
              <a:rPr lang="en-CA" smtClean="0"/>
              <a:pPr/>
              <a:t>‹#›</a:t>
            </a:fld>
            <a:endParaRPr lang="en-CA"/>
          </a:p>
        </p:txBody>
      </p:sp>
    </p:spTree>
    <p:extLst>
      <p:ext uri="{BB962C8B-B14F-4D97-AF65-F5344CB8AC3E}">
        <p14:creationId xmlns:p14="http://schemas.microsoft.com/office/powerpoint/2010/main" val="355721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dx.doi.org/10.1039/C3CC48522F"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pubs.rsc.org/en/content/articlehtml/2014/cc/c3cc48522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x.doi.org/10.1002/adma.201400486" TargetMode="External"/><Relationship Id="rId2" Type="http://schemas.openxmlformats.org/officeDocument/2006/relationships/hyperlink" Target="http://dx.doi.org/10.1016/j.mattod.2013.12.00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lar.iphy.ac.cn/meetingen.html" TargetMode="External"/><Relationship Id="rId2" Type="http://schemas.openxmlformats.org/officeDocument/2006/relationships/hyperlink" Target="http://www.nanoge.org/HOPV1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gcell.com/" TargetMode="External"/><Relationship Id="rId2" Type="http://schemas.openxmlformats.org/officeDocument/2006/relationships/hyperlink" Target="http://www.dyesol.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ctu.epfl.ch/news/epfl-s-campus-has-the-world-s-first-solar-windo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1002/adma.201400486" TargetMode="External"/><Relationship Id="rId2" Type="http://schemas.openxmlformats.org/officeDocument/2006/relationships/hyperlink" Target="http://dx.doi.org/10.1016/j.mattod.2013.12.00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CA" dirty="0" smtClean="0"/>
              <a:t>“</a:t>
            </a:r>
            <a:r>
              <a:rPr lang="en-CA" dirty="0" err="1" smtClean="0"/>
              <a:t>Perovskite</a:t>
            </a:r>
            <a:r>
              <a:rPr lang="en-CA" dirty="0" smtClean="0"/>
              <a:t>” Photovoltaics</a:t>
            </a:r>
            <a:endParaRPr lang="en-CA" dirty="0"/>
          </a:p>
        </p:txBody>
      </p:sp>
      <p:sp>
        <p:nvSpPr>
          <p:cNvPr id="3" name="Subtitle 2"/>
          <p:cNvSpPr>
            <a:spLocks noGrp="1"/>
          </p:cNvSpPr>
          <p:nvPr>
            <p:ph type="subTitle" idx="1"/>
          </p:nvPr>
        </p:nvSpPr>
        <p:spPr>
          <a:xfrm>
            <a:off x="1371600" y="2925192"/>
            <a:ext cx="4707329" cy="1752600"/>
          </a:xfrm>
        </p:spPr>
        <p:txBody>
          <a:bodyPr/>
          <a:lstStyle/>
          <a:p>
            <a:r>
              <a:rPr lang="en-CA" dirty="0" smtClean="0"/>
              <a:t>SUNLAB Journal Club</a:t>
            </a:r>
          </a:p>
          <a:p>
            <a:r>
              <a:rPr lang="en-CA" dirty="0" smtClean="0"/>
              <a:t>J.P.D. Cook</a:t>
            </a:r>
          </a:p>
          <a:p>
            <a:r>
              <a:rPr lang="en-CA" dirty="0" smtClean="0"/>
              <a:t>140626</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8929" y="2924944"/>
            <a:ext cx="3065071" cy="3933056"/>
          </a:xfrm>
          <a:prstGeom prst="rect">
            <a:avLst/>
          </a:prstGeom>
        </p:spPr>
      </p:pic>
      <p:sp>
        <p:nvSpPr>
          <p:cNvPr id="5" name="TextBox 4"/>
          <p:cNvSpPr txBox="1"/>
          <p:nvPr/>
        </p:nvSpPr>
        <p:spPr>
          <a:xfrm>
            <a:off x="755576" y="5805264"/>
            <a:ext cx="5323353" cy="954107"/>
          </a:xfrm>
          <a:prstGeom prst="rect">
            <a:avLst/>
          </a:prstGeom>
          <a:noFill/>
        </p:spPr>
        <p:txBody>
          <a:bodyPr wrap="square" rtlCol="0">
            <a:spAutoFit/>
          </a:bodyPr>
          <a:lstStyle/>
          <a:p>
            <a:pPr algn="r"/>
            <a:r>
              <a:rPr lang="en-CA" sz="1400" i="1" dirty="0" smtClean="0"/>
              <a:t>“</a:t>
            </a:r>
            <a:r>
              <a:rPr lang="en-CA" sz="1400" i="1" dirty="0"/>
              <a:t>The </a:t>
            </a:r>
            <a:r>
              <a:rPr lang="en-CA" sz="1400" i="1" dirty="0" err="1"/>
              <a:t>Alchymist</a:t>
            </a:r>
            <a:r>
              <a:rPr lang="en-CA" sz="1400" i="1" dirty="0"/>
              <a:t>, in Search of the Philosopher's Stone, Discovers Phosphorus, and prays for the successful Conclusion of his operation, as was the custom of the Ancient </a:t>
            </a:r>
            <a:r>
              <a:rPr lang="en-CA" sz="1400" i="1" dirty="0" err="1"/>
              <a:t>Chymical</a:t>
            </a:r>
            <a:r>
              <a:rPr lang="en-CA" sz="1400" i="1" dirty="0"/>
              <a:t> Astrologers</a:t>
            </a:r>
            <a:r>
              <a:rPr lang="en-CA" sz="1400" i="1" dirty="0" smtClean="0"/>
              <a:t>”  </a:t>
            </a:r>
            <a:br>
              <a:rPr lang="en-CA" sz="1400" i="1" dirty="0" smtClean="0"/>
            </a:br>
            <a:r>
              <a:rPr lang="en-CA" sz="1400" i="1" dirty="0" smtClean="0"/>
              <a:t>Joseph Wright, Derby UK, 1771</a:t>
            </a:r>
            <a:endParaRPr lang="en-CA" sz="1400" dirty="0"/>
          </a:p>
        </p:txBody>
      </p:sp>
    </p:spTree>
    <p:extLst>
      <p:ext uri="{BB962C8B-B14F-4D97-AF65-F5344CB8AC3E}">
        <p14:creationId xmlns:p14="http://schemas.microsoft.com/office/powerpoint/2010/main" val="3530510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Perovskites</a:t>
            </a:r>
            <a:r>
              <a:rPr lang="en-CA" dirty="0" smtClean="0"/>
              <a:t> (4)</a:t>
            </a:r>
            <a:endParaRPr lang="en-CA" dirty="0"/>
          </a:p>
        </p:txBody>
      </p:sp>
      <p:sp>
        <p:nvSpPr>
          <p:cNvPr id="3" name="Content Placeholder 2"/>
          <p:cNvSpPr>
            <a:spLocks noGrp="1"/>
          </p:cNvSpPr>
          <p:nvPr>
            <p:ph idx="1"/>
          </p:nvPr>
        </p:nvSpPr>
        <p:spPr/>
        <p:txBody>
          <a:bodyPr/>
          <a:lstStyle/>
          <a:p>
            <a:r>
              <a:rPr lang="en-CA" dirty="0" err="1" smtClean="0"/>
              <a:t>Perovskite</a:t>
            </a:r>
            <a:r>
              <a:rPr lang="en-CA" dirty="0" smtClean="0"/>
              <a:t> PV sensitizers are RMX</a:t>
            </a:r>
            <a:r>
              <a:rPr lang="en-CA" baseline="-25000" dirty="0" smtClean="0"/>
              <a:t>3</a:t>
            </a:r>
            <a:r>
              <a:rPr lang="en-CA" dirty="0" smtClean="0"/>
              <a:t> </a:t>
            </a:r>
            <a:br>
              <a:rPr lang="en-CA" dirty="0" smtClean="0"/>
            </a:br>
            <a:r>
              <a:rPr lang="en-CA" sz="2000" dirty="0" smtClean="0"/>
              <a:t>where R = organic; M = metal; X = halide (Cl, Br, I) </a:t>
            </a:r>
            <a:endParaRPr lang="en-CA"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924944"/>
            <a:ext cx="5857875" cy="3152775"/>
          </a:xfrm>
          <a:prstGeom prst="rect">
            <a:avLst/>
          </a:prstGeom>
        </p:spPr>
      </p:pic>
    </p:spTree>
    <p:extLst>
      <p:ext uri="{BB962C8B-B14F-4D97-AF65-F5344CB8AC3E}">
        <p14:creationId xmlns:p14="http://schemas.microsoft.com/office/powerpoint/2010/main" val="3747656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Perovskites</a:t>
            </a:r>
            <a:r>
              <a:rPr lang="en-CA" dirty="0" smtClean="0"/>
              <a:t> (5)</a:t>
            </a:r>
            <a:endParaRPr lang="en-CA" baseline="-25000" dirty="0"/>
          </a:p>
        </p:txBody>
      </p:sp>
      <p:sp>
        <p:nvSpPr>
          <p:cNvPr id="4" name="Rectangle 1"/>
          <p:cNvSpPr>
            <a:spLocks noChangeArrowheads="1"/>
          </p:cNvSpPr>
          <p:nvPr/>
        </p:nvSpPr>
        <p:spPr bwMode="auto">
          <a:xfrm>
            <a:off x="611560" y="2242721"/>
            <a:ext cx="748883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cs typeface="Arial" charset="0"/>
              </a:rPr>
              <a:t>Summary: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charset="0"/>
                <a:cs typeface="Arial" charset="0"/>
              </a:rPr>
              <a:t>  </a:t>
            </a:r>
            <a:endParaRPr kumimoji="0" lang="en-US" altLang="en-US" sz="99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cs typeface="Arial" charset="0"/>
              </a:rPr>
              <a:t>Crystallographic properties: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charset="0"/>
                <a:cs typeface="Arial" charset="0"/>
              </a:rPr>
              <a:t>  </a:t>
            </a:r>
            <a:endParaRPr kumimoji="0" lang="en-US" altLang="en-US" sz="7900" b="0" i="0" u="none" strike="noStrike" cap="none" normalizeH="0" baseline="0" dirty="0" smtClean="0">
              <a:ln>
                <a:noFill/>
              </a:ln>
              <a:solidFill>
                <a:schemeClr val="tx1"/>
              </a:solidFill>
              <a:effectLst/>
              <a:latin typeface="Arial" charset="0"/>
              <a:cs typeface="Arial" charset="0"/>
            </a:endParaRPr>
          </a:p>
        </p:txBody>
      </p:sp>
      <p:pic>
        <p:nvPicPr>
          <p:cNvPr id="1026" name="Picture 2" descr="IUCr number | 99\nHermann-Mauguin notation | P4mm\ncrystal class | ditetragonal pyramidal\nSchönflies point group | C_4v\nHermann-Mauguin point group | 4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564904"/>
            <a:ext cx="39147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rystal family | tetragonal\ncrystal system | tetragonal\nlattice system | tetragonal\nBravais lattice | simple tetrag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365104"/>
            <a:ext cx="2428875"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484784"/>
            <a:ext cx="8229600" cy="4525963"/>
          </a:xfrm>
        </p:spPr>
        <p:txBody>
          <a:bodyPr/>
          <a:lstStyle/>
          <a:p>
            <a:r>
              <a:rPr lang="en-CA" dirty="0" smtClean="0"/>
              <a:t>P</a:t>
            </a:r>
            <a:r>
              <a:rPr lang="en-CA" baseline="-25000" dirty="0" smtClean="0"/>
              <a:t>4mm</a:t>
            </a:r>
            <a:endParaRPr lang="en-CA" baseline="-25000" dirty="0"/>
          </a:p>
        </p:txBody>
      </p:sp>
    </p:spTree>
    <p:extLst>
      <p:ext uri="{BB962C8B-B14F-4D97-AF65-F5344CB8AC3E}">
        <p14:creationId xmlns:p14="http://schemas.microsoft.com/office/powerpoint/2010/main" val="2628832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 (3)</a:t>
            </a:r>
            <a:endParaRPr lang="en-CA" dirty="0"/>
          </a:p>
        </p:txBody>
      </p:sp>
      <p:sp>
        <p:nvSpPr>
          <p:cNvPr id="3" name="Content Placeholder 2"/>
          <p:cNvSpPr>
            <a:spLocks noGrp="1"/>
          </p:cNvSpPr>
          <p:nvPr>
            <p:ph idx="1"/>
          </p:nvPr>
        </p:nvSpPr>
        <p:spPr/>
        <p:txBody>
          <a:bodyPr/>
          <a:lstStyle/>
          <a:p>
            <a:r>
              <a:rPr lang="en-CA" dirty="0" smtClean="0"/>
              <a:t>Architectures: “injecting” vs “non-injecting”</a:t>
            </a:r>
          </a:p>
          <a:p>
            <a:pPr lvl="1"/>
            <a:r>
              <a:rPr lang="en-CA" dirty="0"/>
              <a:t>Injecting: electrons injected into the </a:t>
            </a:r>
            <a:r>
              <a:rPr lang="en-CA" dirty="0" err="1"/>
              <a:t>mesoporous</a:t>
            </a:r>
            <a:r>
              <a:rPr lang="en-CA" dirty="0"/>
              <a:t> TiO</a:t>
            </a:r>
            <a:r>
              <a:rPr lang="en-CA" baseline="-25000" dirty="0"/>
              <a:t>2</a:t>
            </a:r>
            <a:r>
              <a:rPr lang="en-CA" dirty="0"/>
              <a:t>, then percolate out to electrode</a:t>
            </a:r>
          </a:p>
          <a:p>
            <a:pPr lvl="1"/>
            <a:r>
              <a:rPr lang="en-CA" dirty="0" smtClean="0"/>
              <a:t>Non-injecting: electrons extracted through the sensitizer, out to electrode (Al</a:t>
            </a:r>
            <a:r>
              <a:rPr lang="en-CA" baseline="-25000" dirty="0" smtClean="0"/>
              <a:t>2</a:t>
            </a:r>
            <a:r>
              <a:rPr lang="en-CA" dirty="0" smtClean="0"/>
              <a:t>O</a:t>
            </a:r>
            <a:r>
              <a:rPr lang="en-CA" baseline="-25000" dirty="0" smtClean="0"/>
              <a:t>3</a:t>
            </a:r>
            <a:r>
              <a:rPr lang="en-CA" dirty="0" smtClean="0"/>
              <a:t>, ZrO</a:t>
            </a:r>
            <a:r>
              <a:rPr lang="en-CA" baseline="-25000" dirty="0" smtClean="0"/>
              <a:t>2</a:t>
            </a:r>
            <a:r>
              <a:rPr lang="en-CA" dirty="0" smtClean="0"/>
              <a:t>) </a:t>
            </a:r>
          </a:p>
        </p:txBody>
      </p:sp>
    </p:spTree>
    <p:extLst>
      <p:ext uri="{BB962C8B-B14F-4D97-AF65-F5344CB8AC3E}">
        <p14:creationId xmlns:p14="http://schemas.microsoft.com/office/powerpoint/2010/main" val="2497029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 (4)</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068960"/>
            <a:ext cx="8493248" cy="3312367"/>
          </a:xfrm>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Discard solutions; completely solid-state device</a:t>
            </a:r>
          </a:p>
        </p:txBody>
      </p:sp>
    </p:spTree>
    <p:extLst>
      <p:ext uri="{BB962C8B-B14F-4D97-AF65-F5344CB8AC3E}">
        <p14:creationId xmlns:p14="http://schemas.microsoft.com/office/powerpoint/2010/main" val="3838708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6648" cy="1143000"/>
          </a:xfrm>
        </p:spPr>
        <p:txBody>
          <a:bodyPr/>
          <a:lstStyle/>
          <a:p>
            <a:pPr algn="l"/>
            <a:r>
              <a:rPr lang="en-CA" dirty="0" smtClean="0"/>
              <a:t>History (5)</a:t>
            </a:r>
            <a:endParaRPr lang="en-CA" dirty="0"/>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987" y="620688"/>
            <a:ext cx="6169981" cy="486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5715833"/>
            <a:ext cx="8856984" cy="1169551"/>
          </a:xfrm>
          <a:prstGeom prst="rect">
            <a:avLst/>
          </a:prstGeom>
          <a:noFill/>
        </p:spPr>
        <p:txBody>
          <a:bodyPr wrap="square" rtlCol="0">
            <a:spAutoFit/>
          </a:bodyPr>
          <a:lstStyle/>
          <a:p>
            <a:pPr algn="just"/>
            <a:r>
              <a:rPr lang="en-CA" sz="1000" dirty="0"/>
              <a:t>Figure 4. Historic evolution of the solar cell technology, starting from the electrolyte-based </a:t>
            </a:r>
            <a:r>
              <a:rPr lang="en-CA" sz="1000" dirty="0" err="1"/>
              <a:t>mesoscopic</a:t>
            </a:r>
            <a:r>
              <a:rPr lang="en-CA" sz="1000" dirty="0"/>
              <a:t> DSSC</a:t>
            </a:r>
            <a:r>
              <a:rPr lang="en-CA" sz="1000" dirty="0" smtClean="0"/>
              <a:t>, </a:t>
            </a:r>
            <a:r>
              <a:rPr lang="en-CA" sz="1000" dirty="0"/>
              <a:t>the </a:t>
            </a:r>
            <a:r>
              <a:rPr lang="en-CA" sz="1000" dirty="0" err="1"/>
              <a:t>ssDSSC</a:t>
            </a:r>
            <a:r>
              <a:rPr lang="en-CA" sz="1000" dirty="0"/>
              <a:t> where the electrolyte </a:t>
            </a:r>
            <a:r>
              <a:rPr lang="en-CA" sz="1000" dirty="0" smtClean="0"/>
              <a:t>is replaced </a:t>
            </a:r>
            <a:r>
              <a:rPr lang="en-CA" sz="1000" dirty="0"/>
              <a:t>with an organic p-type hole </a:t>
            </a:r>
            <a:r>
              <a:rPr lang="en-CA" sz="1000" dirty="0" smtClean="0"/>
              <a:t>conductor, the </a:t>
            </a:r>
            <a:r>
              <a:rPr lang="en-CA" sz="1000" dirty="0"/>
              <a:t>ETA cell where the dye is replaced with an ETA semiconductor </a:t>
            </a:r>
            <a:r>
              <a:rPr lang="en-CA" sz="1000" dirty="0" smtClean="0"/>
              <a:t>layer, </a:t>
            </a:r>
            <a:r>
              <a:rPr lang="en-CA" sz="1000" dirty="0"/>
              <a:t>to the </a:t>
            </a:r>
            <a:r>
              <a:rPr lang="en-CA" sz="1000" dirty="0" smtClean="0"/>
              <a:t>MSSC, where </a:t>
            </a:r>
            <a:r>
              <a:rPr lang="en-CA" sz="1000" dirty="0"/>
              <a:t>the ETA is replaced with a </a:t>
            </a:r>
            <a:r>
              <a:rPr lang="en-CA" sz="1000" dirty="0" err="1"/>
              <a:t>perovskite</a:t>
            </a:r>
            <a:r>
              <a:rPr lang="en-CA" sz="1000" dirty="0"/>
              <a:t> absorber and the n-type TiO</a:t>
            </a:r>
            <a:r>
              <a:rPr lang="en-CA" sz="1000" baseline="-25000" dirty="0"/>
              <a:t>2</a:t>
            </a:r>
            <a:r>
              <a:rPr lang="en-CA" sz="1000" dirty="0"/>
              <a:t> is replaced with a porous insulating scaffold. Three likely future </a:t>
            </a:r>
            <a:r>
              <a:rPr lang="en-CA" sz="1000" dirty="0" smtClean="0"/>
              <a:t>directions for </a:t>
            </a:r>
            <a:r>
              <a:rPr lang="en-CA" sz="1000" dirty="0"/>
              <a:t>the </a:t>
            </a:r>
            <a:r>
              <a:rPr lang="en-CA" sz="1000" dirty="0" err="1"/>
              <a:t>perovskite</a:t>
            </a:r>
            <a:r>
              <a:rPr lang="en-CA" sz="1000" dirty="0"/>
              <a:t> technology are indicated: (</a:t>
            </a:r>
            <a:r>
              <a:rPr lang="en-CA" sz="1000" dirty="0" err="1"/>
              <a:t>i</a:t>
            </a:r>
            <a:r>
              <a:rPr lang="en-CA" sz="1000" dirty="0"/>
              <a:t>) porous </a:t>
            </a:r>
            <a:r>
              <a:rPr lang="en-CA" sz="1000" dirty="0" err="1"/>
              <a:t>perovskite</a:t>
            </a:r>
            <a:r>
              <a:rPr lang="en-CA" sz="1000" dirty="0"/>
              <a:t> distributed p-n </a:t>
            </a:r>
            <a:r>
              <a:rPr lang="en-CA" sz="1000" dirty="0" err="1"/>
              <a:t>heterojunction</a:t>
            </a:r>
            <a:r>
              <a:rPr lang="en-CA" sz="1000" dirty="0"/>
              <a:t> solar cells, where the Al</a:t>
            </a:r>
            <a:r>
              <a:rPr lang="en-CA" sz="1000" baseline="-25000" dirty="0"/>
              <a:t>2</a:t>
            </a:r>
            <a:r>
              <a:rPr lang="en-CA" sz="1000" dirty="0"/>
              <a:t>O</a:t>
            </a:r>
            <a:r>
              <a:rPr lang="en-CA" sz="1000" baseline="-25000" dirty="0"/>
              <a:t>3</a:t>
            </a:r>
            <a:r>
              <a:rPr lang="en-CA" sz="1000" dirty="0"/>
              <a:t> is removed but </a:t>
            </a:r>
            <a:r>
              <a:rPr lang="en-CA" sz="1000" dirty="0" smtClean="0"/>
              <a:t>the </a:t>
            </a:r>
            <a:r>
              <a:rPr lang="en-CA" sz="1000" dirty="0" err="1" smtClean="0"/>
              <a:t>perovskite</a:t>
            </a:r>
            <a:r>
              <a:rPr lang="en-CA" sz="1000" dirty="0" smtClean="0"/>
              <a:t> </a:t>
            </a:r>
            <a:r>
              <a:rPr lang="en-CA" sz="1000" dirty="0"/>
              <a:t>is directly structured to give a porous film subsequently filled in with a charge conductor, (ii) thin-film p-</a:t>
            </a:r>
            <a:r>
              <a:rPr lang="en-CA" sz="1000" dirty="0" err="1"/>
              <a:t>i</a:t>
            </a:r>
            <a:r>
              <a:rPr lang="en-CA" sz="1000" dirty="0"/>
              <a:t>-n </a:t>
            </a:r>
            <a:r>
              <a:rPr lang="en-CA" sz="1000" dirty="0" err="1"/>
              <a:t>perovskite</a:t>
            </a:r>
            <a:r>
              <a:rPr lang="en-CA" sz="1000" dirty="0"/>
              <a:t> solar cells </a:t>
            </a:r>
            <a:r>
              <a:rPr lang="en-CA" sz="1000" dirty="0" smtClean="0"/>
              <a:t>where no </a:t>
            </a:r>
            <a:r>
              <a:rPr lang="en-CA" sz="1000" dirty="0"/>
              <a:t>porosity is required and the device takes on the structure of an intrinsic, or at least </a:t>
            </a:r>
            <a:r>
              <a:rPr lang="en-CA" sz="1000" dirty="0" err="1"/>
              <a:t>ambipolar</a:t>
            </a:r>
            <a:r>
              <a:rPr lang="en-CA" sz="1000" dirty="0"/>
              <a:t>, thin </a:t>
            </a:r>
            <a:r>
              <a:rPr lang="en-CA" sz="1000" dirty="0" err="1"/>
              <a:t>perovskite</a:t>
            </a:r>
            <a:r>
              <a:rPr lang="en-CA" sz="1000" dirty="0"/>
              <a:t> film sandwiched between p- and </a:t>
            </a:r>
            <a:r>
              <a:rPr lang="en-CA" sz="1000" dirty="0" smtClean="0"/>
              <a:t>n-type charge-extracting </a:t>
            </a:r>
            <a:r>
              <a:rPr lang="en-CA" sz="1000" dirty="0"/>
              <a:t>contacts, or (iii) semiconductor MSSCs, where any solution-processed semiconductor, such as </a:t>
            </a:r>
            <a:r>
              <a:rPr lang="en-CA" sz="1000" dirty="0" err="1" smtClean="0"/>
              <a:t>SbS</a:t>
            </a:r>
            <a:r>
              <a:rPr lang="en-CA" sz="1000" dirty="0" smtClean="0"/>
              <a:t>, </a:t>
            </a:r>
            <a:r>
              <a:rPr lang="en-CA" sz="1000" dirty="0"/>
              <a:t>can be structured by </a:t>
            </a:r>
            <a:r>
              <a:rPr lang="en-CA" sz="1000" dirty="0" smtClean="0"/>
              <a:t>the porous </a:t>
            </a:r>
            <a:r>
              <a:rPr lang="en-CA" sz="1000" dirty="0"/>
              <a:t>scaffold to deliver a MSSC.</a:t>
            </a:r>
          </a:p>
        </p:txBody>
      </p:sp>
      <p:sp>
        <p:nvSpPr>
          <p:cNvPr id="5" name="TextBox 4"/>
          <p:cNvSpPr txBox="1"/>
          <p:nvPr/>
        </p:nvSpPr>
        <p:spPr>
          <a:xfrm>
            <a:off x="251520" y="4330838"/>
            <a:ext cx="3096344" cy="830997"/>
          </a:xfrm>
          <a:prstGeom prst="rect">
            <a:avLst/>
          </a:prstGeom>
          <a:noFill/>
        </p:spPr>
        <p:txBody>
          <a:bodyPr wrap="square" rtlCol="0">
            <a:spAutoFit/>
          </a:bodyPr>
          <a:lstStyle/>
          <a:p>
            <a:r>
              <a:rPr lang="en-CA" sz="1200" dirty="0" smtClean="0"/>
              <a:t>“</a:t>
            </a:r>
            <a:r>
              <a:rPr lang="en-CA" sz="1200" dirty="0" err="1" smtClean="0"/>
              <a:t>Perovskites</a:t>
            </a:r>
            <a:r>
              <a:rPr lang="en-CA" sz="1200" dirty="0"/>
              <a:t>: The Emergence of a New Era for Low-Cost, </a:t>
            </a:r>
            <a:r>
              <a:rPr lang="en-CA" sz="1200" dirty="0" smtClean="0"/>
              <a:t>High-Efficiency </a:t>
            </a:r>
            <a:r>
              <a:rPr lang="en-CA" sz="1200" dirty="0"/>
              <a:t>Solar </a:t>
            </a:r>
            <a:r>
              <a:rPr lang="en-CA" sz="1200" dirty="0" smtClean="0"/>
              <a:t>Cells”</a:t>
            </a:r>
            <a:endParaRPr lang="en-CA" sz="1200" dirty="0"/>
          </a:p>
          <a:p>
            <a:r>
              <a:rPr lang="en-CA" sz="1200" dirty="0" smtClean="0"/>
              <a:t>HJ </a:t>
            </a:r>
            <a:r>
              <a:rPr lang="en-CA" sz="1200" dirty="0" err="1" smtClean="0"/>
              <a:t>Snaith</a:t>
            </a:r>
            <a:r>
              <a:rPr lang="en-CA" sz="1200" dirty="0" smtClean="0"/>
              <a:t> dx.doi.org/10.1021/jz4020162 </a:t>
            </a:r>
            <a:br>
              <a:rPr lang="en-CA" sz="1200" dirty="0" smtClean="0"/>
            </a:br>
            <a:r>
              <a:rPr lang="en-CA" sz="1200" dirty="0" smtClean="0"/>
              <a:t>J</a:t>
            </a:r>
            <a:r>
              <a:rPr lang="en-CA" sz="1200" dirty="0"/>
              <a:t>. Phys. Chem. </a:t>
            </a:r>
            <a:r>
              <a:rPr lang="en-CA" sz="1200" dirty="0" err="1"/>
              <a:t>Lett</a:t>
            </a:r>
            <a:r>
              <a:rPr lang="en-CA" sz="1200" dirty="0"/>
              <a:t>. 2013, 4, 3623-3630</a:t>
            </a:r>
          </a:p>
        </p:txBody>
      </p:sp>
    </p:spTree>
    <p:extLst>
      <p:ext uri="{BB962C8B-B14F-4D97-AF65-F5344CB8AC3E}">
        <p14:creationId xmlns:p14="http://schemas.microsoft.com/office/powerpoint/2010/main" val="174631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CA" dirty="0" smtClean="0"/>
              <a:t>Mat Props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8133246"/>
              </p:ext>
            </p:extLst>
          </p:nvPr>
        </p:nvGraphicFramePr>
        <p:xfrm>
          <a:off x="251518" y="1038746"/>
          <a:ext cx="8712969" cy="5730240"/>
        </p:xfrm>
        <a:graphic>
          <a:graphicData uri="http://schemas.openxmlformats.org/drawingml/2006/table">
            <a:tbl>
              <a:tblPr firstRow="1" bandRow="1">
                <a:tableStyleId>{5C22544A-7EE6-4342-B048-85BDC9FD1C3A}</a:tableStyleId>
              </a:tblPr>
              <a:tblGrid>
                <a:gridCol w="961465"/>
                <a:gridCol w="766729"/>
                <a:gridCol w="432048"/>
                <a:gridCol w="648072"/>
                <a:gridCol w="576064"/>
                <a:gridCol w="576064"/>
                <a:gridCol w="658899"/>
                <a:gridCol w="508470"/>
                <a:gridCol w="508470"/>
                <a:gridCol w="576879"/>
                <a:gridCol w="640976"/>
                <a:gridCol w="705074"/>
                <a:gridCol w="787670"/>
                <a:gridCol w="366089"/>
              </a:tblGrid>
              <a:tr h="370840">
                <a:tc>
                  <a:txBody>
                    <a:bodyPr/>
                    <a:lstStyle/>
                    <a:p>
                      <a:r>
                        <a:rPr lang="en-CA" sz="900" dirty="0" smtClean="0"/>
                        <a:t>material</a:t>
                      </a:r>
                      <a:endParaRPr lang="en-CA" sz="900" dirty="0"/>
                    </a:p>
                  </a:txBody>
                  <a:tcPr anchor="b"/>
                </a:tc>
                <a:tc>
                  <a:txBody>
                    <a:bodyPr/>
                    <a:lstStyle/>
                    <a:p>
                      <a:r>
                        <a:rPr lang="en-CA" sz="900" dirty="0" smtClean="0"/>
                        <a:t>Lattice space/point group</a:t>
                      </a:r>
                      <a:endParaRPr lang="en-CA" sz="900" dirty="0"/>
                    </a:p>
                  </a:txBody>
                  <a:tcPr anchor="b"/>
                </a:tc>
                <a:tc>
                  <a:txBody>
                    <a:bodyPr/>
                    <a:lstStyle/>
                    <a:p>
                      <a:r>
                        <a:rPr lang="en-CA" sz="900" dirty="0" err="1" smtClean="0"/>
                        <a:t>m.p</a:t>
                      </a:r>
                      <a:r>
                        <a:rPr lang="en-CA" sz="900" dirty="0" smtClean="0"/>
                        <a:t>.</a:t>
                      </a:r>
                      <a:br>
                        <a:rPr lang="en-CA" sz="900" dirty="0" smtClean="0"/>
                      </a:br>
                      <a:r>
                        <a:rPr lang="en-CA" sz="900" dirty="0" smtClean="0"/>
                        <a:t>[K]</a:t>
                      </a:r>
                      <a:endParaRPr lang="en-CA" sz="900" dirty="0"/>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err="1" smtClean="0"/>
                        <a:t>bandgap</a:t>
                      </a:r>
                      <a:r>
                        <a:rPr lang="en-CA" sz="900" dirty="0" smtClean="0"/>
                        <a:t> [eV]</a:t>
                      </a:r>
                    </a:p>
                  </a:txBody>
                  <a:tcPr anchor="b"/>
                </a:tc>
                <a:tc>
                  <a:txBody>
                    <a:bodyPr/>
                    <a:lstStyle/>
                    <a:p>
                      <a:pPr algn="ctr"/>
                      <a:r>
                        <a:rPr lang="en-CA" sz="900" dirty="0" smtClean="0"/>
                        <a:t>LUMO</a:t>
                      </a:r>
                      <a:br>
                        <a:rPr lang="en-CA" sz="900" dirty="0" smtClean="0"/>
                      </a:br>
                      <a:r>
                        <a:rPr lang="en-CA" sz="900" dirty="0" smtClean="0"/>
                        <a:t>HOMO [eV]</a:t>
                      </a:r>
                      <a:endParaRPr lang="en-CA" sz="900" dirty="0"/>
                    </a:p>
                  </a:txBody>
                  <a:tcPr anchor="b"/>
                </a:tc>
                <a:tc>
                  <a:txBody>
                    <a:bodyPr/>
                    <a:lstStyle/>
                    <a:p>
                      <a:pPr algn="r"/>
                      <a:r>
                        <a:rPr lang="en-CA" sz="900" dirty="0" smtClean="0"/>
                        <a:t>p-dopants</a:t>
                      </a:r>
                      <a:br>
                        <a:rPr lang="en-CA" sz="900" dirty="0" smtClean="0"/>
                      </a:br>
                      <a:r>
                        <a:rPr lang="en-CA" sz="900" dirty="0" smtClean="0"/>
                        <a:t>n-dopants</a:t>
                      </a:r>
                      <a:endParaRPr lang="en-CA" sz="900" dirty="0"/>
                    </a:p>
                  </a:txBody>
                  <a:tcPr vert="vert" anchor="b"/>
                </a:tc>
                <a:tc>
                  <a:txBody>
                    <a:bodyPr/>
                    <a:lstStyle/>
                    <a:p>
                      <a:pPr algn="r"/>
                      <a:r>
                        <a:rPr lang="en-CA" sz="900" dirty="0" smtClean="0"/>
                        <a:t>extinction </a:t>
                      </a:r>
                      <a:r>
                        <a:rPr lang="en-CA" sz="900" dirty="0" err="1" smtClean="0"/>
                        <a:t>coeff</a:t>
                      </a:r>
                      <a:endParaRPr lang="en-CA" sz="900" dirty="0"/>
                    </a:p>
                  </a:txBody>
                  <a:tcPr vert="vert" anchor="b"/>
                </a:tc>
                <a:tc>
                  <a:txBody>
                    <a:bodyPr/>
                    <a:lstStyle/>
                    <a:p>
                      <a:pPr algn="r"/>
                      <a:r>
                        <a:rPr lang="en-CA" sz="900" dirty="0" err="1" smtClean="0"/>
                        <a:t>exciton</a:t>
                      </a:r>
                      <a:r>
                        <a:rPr lang="en-CA" sz="900" dirty="0" smtClean="0"/>
                        <a:t> B.E. [</a:t>
                      </a:r>
                      <a:r>
                        <a:rPr lang="en-CA" sz="900" dirty="0" err="1" smtClean="0"/>
                        <a:t>meV</a:t>
                      </a:r>
                      <a:r>
                        <a:rPr lang="en-CA" sz="900" dirty="0" smtClean="0"/>
                        <a:t>]</a:t>
                      </a:r>
                      <a:endParaRPr lang="en-CA" sz="900" dirty="0"/>
                    </a:p>
                  </a:txBody>
                  <a:tcPr vert="vert" anchor="b"/>
                </a:tc>
                <a:tc>
                  <a:txBody>
                    <a:bodyPr/>
                    <a:lstStyle/>
                    <a:p>
                      <a:pPr algn="r"/>
                      <a:r>
                        <a:rPr lang="en-CA" sz="900" dirty="0" smtClean="0"/>
                        <a:t>carrier lifetime</a:t>
                      </a:r>
                      <a:endParaRPr lang="en-CA" sz="900" dirty="0"/>
                    </a:p>
                  </a:txBody>
                  <a:tcPr vert="vert" anchor="b"/>
                </a:tc>
                <a:tc>
                  <a:txBody>
                    <a:bodyPr/>
                    <a:lstStyle/>
                    <a:p>
                      <a:r>
                        <a:rPr lang="en-CA" sz="900" dirty="0" smtClean="0"/>
                        <a:t>carrier</a:t>
                      </a:r>
                      <a:r>
                        <a:rPr lang="en-CA" sz="900" baseline="0" dirty="0" smtClean="0"/>
                        <a:t> diff length [nm]</a:t>
                      </a:r>
                      <a:endParaRPr lang="en-CA" sz="900" dirty="0"/>
                    </a:p>
                  </a:txBody>
                  <a:tcPr anchor="b"/>
                </a:tc>
                <a:tc>
                  <a:txBody>
                    <a:bodyPr/>
                    <a:lstStyle/>
                    <a:p>
                      <a:r>
                        <a:rPr lang="en-CA" sz="900" dirty="0" smtClean="0"/>
                        <a:t>CTE [ppm/K]</a:t>
                      </a:r>
                      <a:endParaRPr lang="en-CA" sz="900" dirty="0"/>
                    </a:p>
                  </a:txBody>
                  <a:tcPr anchor="b"/>
                </a:tc>
                <a:tc>
                  <a:txBody>
                    <a:bodyPr/>
                    <a:lstStyle/>
                    <a:p>
                      <a:r>
                        <a:rPr lang="en-CA" sz="900" dirty="0" smtClean="0"/>
                        <a:t>k</a:t>
                      </a:r>
                      <a:br>
                        <a:rPr lang="en-CA" sz="900" dirty="0" smtClean="0"/>
                      </a:br>
                      <a:r>
                        <a:rPr lang="en-CA" sz="900" dirty="0" smtClean="0"/>
                        <a:t>[Wm</a:t>
                      </a:r>
                      <a:r>
                        <a:rPr lang="en-CA" sz="900" baseline="30000" dirty="0" smtClean="0"/>
                        <a:t>-1</a:t>
                      </a:r>
                      <a:r>
                        <a:rPr lang="en-CA" sz="900" dirty="0" smtClean="0"/>
                        <a:t>K</a:t>
                      </a:r>
                      <a:r>
                        <a:rPr lang="en-CA" sz="900" baseline="30000" dirty="0" smtClean="0"/>
                        <a:t>-1</a:t>
                      </a:r>
                      <a:r>
                        <a:rPr lang="en-CA" sz="900" dirty="0" smtClean="0"/>
                        <a:t>]</a:t>
                      </a:r>
                      <a:endParaRPr lang="en-CA" sz="900" dirty="0"/>
                    </a:p>
                  </a:txBody>
                  <a:tcPr anchor="b"/>
                </a:tc>
                <a:tc>
                  <a:txBody>
                    <a:bodyPr/>
                    <a:lstStyle/>
                    <a:p>
                      <a:r>
                        <a:rPr lang="en-CA" sz="900" dirty="0" smtClean="0"/>
                        <a:t>NRR mechanisms</a:t>
                      </a:r>
                      <a:endParaRPr lang="en-CA" sz="900" dirty="0"/>
                    </a:p>
                  </a:txBody>
                  <a:tcPr anchor="b"/>
                </a:tc>
                <a:tc>
                  <a:txBody>
                    <a:bodyPr/>
                    <a:lstStyle/>
                    <a:p>
                      <a:r>
                        <a:rPr lang="en-CA" sz="900" dirty="0" smtClean="0"/>
                        <a:t>n</a:t>
                      </a:r>
                      <a:endParaRPr lang="en-CA" sz="900" dirty="0"/>
                    </a:p>
                  </a:txBody>
                  <a:tcPr anchor="b"/>
                </a:tc>
              </a:tr>
              <a:tr h="370840">
                <a:tc>
                  <a:txBody>
                    <a:bodyPr/>
                    <a:lstStyle/>
                    <a:p>
                      <a:r>
                        <a:rPr lang="en-CA" sz="900" dirty="0" smtClean="0"/>
                        <a:t>Si</a:t>
                      </a:r>
                      <a:endParaRPr lang="en-CA" sz="900" dirty="0"/>
                    </a:p>
                  </a:txBody>
                  <a:tcPr>
                    <a:solidFill>
                      <a:schemeClr val="bg1">
                        <a:lumMod val="85000"/>
                      </a:schemeClr>
                    </a:solidFill>
                  </a:tcPr>
                </a:tc>
                <a:tc>
                  <a:txBody>
                    <a:bodyPr/>
                    <a:lstStyle/>
                    <a:p>
                      <a:r>
                        <a:rPr lang="en-CA" sz="900" dirty="0" smtClean="0"/>
                        <a:t>diamond</a:t>
                      </a:r>
                      <a:endParaRPr lang="en-CA" sz="900" dirty="0"/>
                    </a:p>
                  </a:txBody>
                  <a:tcPr>
                    <a:solidFill>
                      <a:schemeClr val="bg1">
                        <a:lumMod val="85000"/>
                      </a:schemeClr>
                    </a:solidFill>
                  </a:tcPr>
                </a:tc>
                <a:tc>
                  <a:txBody>
                    <a:bodyPr/>
                    <a:lstStyle/>
                    <a:p>
                      <a:r>
                        <a:rPr lang="en-CA" sz="900" dirty="0" smtClean="0"/>
                        <a:t>1800</a:t>
                      </a:r>
                      <a:endParaRPr lang="en-CA" sz="900" dirty="0"/>
                    </a:p>
                  </a:txBody>
                  <a:tcPr>
                    <a:solidFill>
                      <a:schemeClr val="bg1">
                        <a:lumMod val="85000"/>
                      </a:schemeClr>
                    </a:solidFill>
                  </a:tcPr>
                </a:tc>
                <a:tc>
                  <a:txBody>
                    <a:bodyPr/>
                    <a:lstStyle/>
                    <a:p>
                      <a:r>
                        <a:rPr lang="en-CA" sz="900" dirty="0" smtClean="0"/>
                        <a:t>indirect</a:t>
                      </a:r>
                      <a:br>
                        <a:rPr lang="en-CA" sz="900" dirty="0" smtClean="0"/>
                      </a:br>
                      <a:r>
                        <a:rPr lang="en-CA" sz="900" dirty="0" smtClean="0"/>
                        <a:t>1.11</a:t>
                      </a:r>
                      <a:endParaRPr lang="en-CA" sz="900" dirty="0"/>
                    </a:p>
                  </a:txBody>
                  <a:tcPr>
                    <a:solidFill>
                      <a:schemeClr val="bg1">
                        <a:lumMod val="85000"/>
                      </a:schemeClr>
                    </a:solidFill>
                  </a:tcPr>
                </a:tc>
                <a:tc>
                  <a:txBody>
                    <a:bodyPr/>
                    <a:lstStyle/>
                    <a:p>
                      <a:pPr algn="ctr"/>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pPr algn="ctr"/>
                      <a:r>
                        <a:rPr lang="en-CA" sz="900" dirty="0" smtClean="0"/>
                        <a:t>14.7</a:t>
                      </a:r>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r>
                        <a:rPr lang="en-CA" sz="900" dirty="0" smtClean="0"/>
                        <a:t>5.4</a:t>
                      </a:r>
                      <a:endParaRPr lang="en-CA" sz="900" dirty="0"/>
                    </a:p>
                  </a:txBody>
                  <a:tcPr>
                    <a:solidFill>
                      <a:schemeClr val="bg1">
                        <a:lumMod val="85000"/>
                      </a:schemeClr>
                    </a:solidFill>
                  </a:tcPr>
                </a:tc>
                <a:tc>
                  <a:txBody>
                    <a:bodyPr/>
                    <a:lstStyle/>
                    <a:p>
                      <a:r>
                        <a:rPr lang="en-CA" sz="900" dirty="0" smtClean="0"/>
                        <a:t>149</a:t>
                      </a:r>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r>
              <a:tr h="370840">
                <a:tc>
                  <a:txBody>
                    <a:bodyPr/>
                    <a:lstStyle/>
                    <a:p>
                      <a:r>
                        <a:rPr lang="en-CA" sz="900" dirty="0" smtClean="0"/>
                        <a:t>Ge</a:t>
                      </a:r>
                      <a:endParaRPr lang="en-CA" sz="900" dirty="0"/>
                    </a:p>
                  </a:txBody>
                  <a:tcPr>
                    <a:solidFill>
                      <a:schemeClr val="bg1">
                        <a:lumMod val="85000"/>
                      </a:schemeClr>
                    </a:solidFill>
                  </a:tcPr>
                </a:tc>
                <a:tc>
                  <a:txBody>
                    <a:bodyPr/>
                    <a:lstStyle/>
                    <a:p>
                      <a:r>
                        <a:rPr lang="en-CA" sz="900" dirty="0" smtClean="0"/>
                        <a:t>diamond</a:t>
                      </a:r>
                      <a:endParaRPr lang="en-CA" sz="900" dirty="0"/>
                    </a:p>
                  </a:txBody>
                  <a:tcPr>
                    <a:solidFill>
                      <a:schemeClr val="bg1">
                        <a:lumMod val="85000"/>
                      </a:schemeClr>
                    </a:solidFill>
                  </a:tcPr>
                </a:tc>
                <a:tc>
                  <a:txBody>
                    <a:bodyPr/>
                    <a:lstStyle/>
                    <a:p>
                      <a:r>
                        <a:rPr lang="en-CA" sz="900" dirty="0" smtClean="0"/>
                        <a:t>1211</a:t>
                      </a:r>
                      <a:endParaRPr lang="en-CA" sz="900" dirty="0"/>
                    </a:p>
                  </a:txBody>
                  <a:tcPr>
                    <a:solidFill>
                      <a:schemeClr val="bg1">
                        <a:lumMod val="85000"/>
                      </a:schemeClr>
                    </a:solidFill>
                  </a:tcPr>
                </a:tc>
                <a:tc>
                  <a:txBody>
                    <a:bodyPr/>
                    <a:lstStyle/>
                    <a:p>
                      <a:r>
                        <a:rPr lang="en-CA" sz="900" dirty="0" smtClean="0"/>
                        <a:t>direct</a:t>
                      </a:r>
                      <a:br>
                        <a:rPr lang="en-CA" sz="900" dirty="0" smtClean="0"/>
                      </a:br>
                      <a:r>
                        <a:rPr lang="en-CA" sz="900" dirty="0" smtClean="0"/>
                        <a:t>0.67</a:t>
                      </a:r>
                      <a:endParaRPr lang="en-CA" sz="900" dirty="0"/>
                    </a:p>
                  </a:txBody>
                  <a:tcPr>
                    <a:solidFill>
                      <a:schemeClr val="bg1">
                        <a:lumMod val="85000"/>
                      </a:schemeClr>
                    </a:solidFill>
                  </a:tcPr>
                </a:tc>
                <a:tc>
                  <a:txBody>
                    <a:bodyPr/>
                    <a:lstStyle/>
                    <a:p>
                      <a:pPr algn="ctr"/>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pPr algn="ctr"/>
                      <a:r>
                        <a:rPr lang="en-CA" sz="900" dirty="0" smtClean="0"/>
                        <a:t>1.5</a:t>
                      </a:r>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r>
                        <a:rPr lang="en-CA" sz="900" dirty="0" smtClean="0"/>
                        <a:t>5.8</a:t>
                      </a:r>
                      <a:endParaRPr lang="en-CA" sz="900" dirty="0"/>
                    </a:p>
                  </a:txBody>
                  <a:tcPr>
                    <a:solidFill>
                      <a:schemeClr val="bg1">
                        <a:lumMod val="85000"/>
                      </a:schemeClr>
                    </a:solidFill>
                  </a:tcPr>
                </a:tc>
                <a:tc>
                  <a:txBody>
                    <a:bodyPr/>
                    <a:lstStyle/>
                    <a:p>
                      <a:r>
                        <a:rPr lang="en-CA" sz="900" dirty="0" smtClean="0"/>
                        <a:t>60</a:t>
                      </a:r>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endParaRPr lang="en-CA" sz="900" dirty="0"/>
                    </a:p>
                  </a:txBody>
                  <a:tcPr>
                    <a:solidFill>
                      <a:schemeClr val="bg1">
                        <a:lumMod val="85000"/>
                      </a:schemeClr>
                    </a:solidFill>
                  </a:tcPr>
                </a:tc>
              </a:tr>
              <a:tr h="370840">
                <a:tc>
                  <a:txBody>
                    <a:bodyPr/>
                    <a:lstStyle/>
                    <a:p>
                      <a:r>
                        <a:rPr lang="en-CA" sz="900" dirty="0" err="1" smtClean="0"/>
                        <a:t>SiGe</a:t>
                      </a:r>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pPr algn="ctr"/>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pPr algn="ctr"/>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dirty="0"/>
                    </a:p>
                  </a:txBody>
                  <a:tcPr>
                    <a:solidFill>
                      <a:schemeClr val="bg1">
                        <a:lumMod val="85000"/>
                      </a:schemeClr>
                    </a:solidFill>
                  </a:tcPr>
                </a:tc>
                <a:tc>
                  <a:txBody>
                    <a:bodyPr/>
                    <a:lstStyle/>
                    <a:p>
                      <a:endParaRPr lang="en-CA" sz="900"/>
                    </a:p>
                  </a:txBody>
                  <a:tcPr>
                    <a:solidFill>
                      <a:schemeClr val="bg1">
                        <a:lumMod val="85000"/>
                      </a:schemeClr>
                    </a:solidFill>
                  </a:tcPr>
                </a:tc>
              </a:tr>
              <a:tr h="370840">
                <a:tc>
                  <a:txBody>
                    <a:bodyPr/>
                    <a:lstStyle/>
                    <a:p>
                      <a:r>
                        <a:rPr lang="en-CA" sz="900" dirty="0" err="1" smtClean="0"/>
                        <a:t>SiC</a:t>
                      </a:r>
                      <a:endParaRPr lang="en-CA" sz="900" dirty="0"/>
                    </a:p>
                  </a:txBody>
                  <a:tcPr>
                    <a:solidFill>
                      <a:srgbClr val="D2C2A2">
                        <a:alpha val="57647"/>
                      </a:srgbClr>
                    </a:solidFill>
                  </a:tcPr>
                </a:tc>
                <a:tc>
                  <a:txBody>
                    <a:bodyPr/>
                    <a:lstStyle/>
                    <a:p>
                      <a:r>
                        <a:rPr lang="en-CA" sz="900" dirty="0" smtClean="0"/>
                        <a:t>various</a:t>
                      </a:r>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pPr algn="ctr"/>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pPr algn="ctr"/>
                      <a:r>
                        <a:rPr lang="en-CA" sz="900" dirty="0" smtClean="0"/>
                        <a:t>27</a:t>
                      </a:r>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c>
                  <a:txBody>
                    <a:bodyPr/>
                    <a:lstStyle/>
                    <a:p>
                      <a:endParaRPr lang="en-CA" sz="900" dirty="0"/>
                    </a:p>
                  </a:txBody>
                  <a:tcPr>
                    <a:solidFill>
                      <a:srgbClr val="D2C2A2">
                        <a:alpha val="57647"/>
                      </a:srgbClr>
                    </a:solidFill>
                  </a:tcPr>
                </a:tc>
              </a:tr>
              <a:tr h="370840">
                <a:tc>
                  <a:txBody>
                    <a:bodyPr/>
                    <a:lstStyle/>
                    <a:p>
                      <a:r>
                        <a:rPr lang="en-CA" sz="900" dirty="0" err="1" smtClean="0"/>
                        <a:t>GaAs</a:t>
                      </a:r>
                      <a:endParaRPr lang="en-CA" sz="900" dirty="0"/>
                    </a:p>
                  </a:txBody>
                  <a:tcPr>
                    <a:solidFill>
                      <a:schemeClr val="accent6">
                        <a:lumMod val="40000"/>
                        <a:lumOff val="60000"/>
                      </a:schemeClr>
                    </a:solidFill>
                  </a:tcPr>
                </a:tc>
                <a:tc>
                  <a:txBody>
                    <a:bodyPr/>
                    <a:lstStyle/>
                    <a:p>
                      <a:r>
                        <a:rPr lang="en-CA" sz="900" dirty="0" smtClean="0"/>
                        <a:t>zinc</a:t>
                      </a:r>
                      <a:br>
                        <a:rPr lang="en-CA" sz="900" dirty="0" smtClean="0"/>
                      </a:br>
                      <a:r>
                        <a:rPr lang="en-CA" sz="900" dirty="0" smtClean="0"/>
                        <a:t>blende</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r>
                        <a:rPr lang="en-CA" sz="900" dirty="0" smtClean="0"/>
                        <a:t>direct</a:t>
                      </a:r>
                      <a:br>
                        <a:rPr lang="en-CA" sz="900" dirty="0" smtClean="0"/>
                      </a:br>
                      <a:r>
                        <a:rPr lang="en-CA" sz="900" dirty="0" smtClean="0"/>
                        <a:t>1.43</a:t>
                      </a:r>
                      <a:endParaRPr lang="en-CA" sz="900" dirty="0"/>
                    </a:p>
                  </a:txBody>
                  <a:tcPr>
                    <a:solidFill>
                      <a:schemeClr val="accent6">
                        <a:lumMod val="40000"/>
                        <a:lumOff val="60000"/>
                      </a:schemeClr>
                    </a:solidFill>
                  </a:tcPr>
                </a:tc>
                <a:tc>
                  <a:txBody>
                    <a:bodyPr/>
                    <a:lstStyle/>
                    <a:p>
                      <a:pPr algn="ctr"/>
                      <a:endParaRPr lang="en-CA" sz="900" dirty="0"/>
                    </a:p>
                  </a:txBody>
                  <a:tcPr>
                    <a:solidFill>
                      <a:schemeClr val="accent6">
                        <a:lumMod val="40000"/>
                        <a:lumOff val="60000"/>
                      </a:schemeClr>
                    </a:solidFill>
                  </a:tcPr>
                </a:tc>
                <a:tc>
                  <a:txBody>
                    <a:bodyPr/>
                    <a:lstStyle/>
                    <a:p>
                      <a:r>
                        <a:rPr lang="en-CA" sz="900" dirty="0" smtClean="0"/>
                        <a:t>B </a:t>
                      </a:r>
                      <a:r>
                        <a:rPr lang="en-CA" sz="900" smtClean="0"/>
                        <a:t>Zn  …</a:t>
                      </a:r>
                      <a:r>
                        <a:rPr lang="en-CA" sz="900" dirty="0" smtClean="0"/>
                        <a:t/>
                      </a:r>
                      <a:br>
                        <a:rPr lang="en-CA" sz="900" dirty="0" smtClean="0"/>
                      </a:br>
                      <a:r>
                        <a:rPr lang="en-CA" sz="900" smtClean="0"/>
                        <a:t>Ge  …</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pPr algn="ctr"/>
                      <a:r>
                        <a:rPr lang="en-CA" sz="900" dirty="0" smtClean="0"/>
                        <a:t>4.2</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r>
                        <a:rPr lang="en-CA" sz="900" dirty="0" smtClean="0"/>
                        <a:t>6.86</a:t>
                      </a:r>
                      <a:endParaRPr lang="en-CA" sz="900" dirty="0"/>
                    </a:p>
                  </a:txBody>
                  <a:tcPr>
                    <a:solidFill>
                      <a:schemeClr val="accent6">
                        <a:lumMod val="40000"/>
                        <a:lumOff val="60000"/>
                      </a:schemeClr>
                    </a:solidFill>
                  </a:tcPr>
                </a:tc>
                <a:tc>
                  <a:txBody>
                    <a:bodyPr/>
                    <a:lstStyle/>
                    <a:p>
                      <a:r>
                        <a:rPr lang="en-CA" sz="900" dirty="0" smtClean="0"/>
                        <a:t>46</a:t>
                      </a:r>
                      <a:endParaRPr lang="en-CA" sz="900" dirty="0"/>
                    </a:p>
                  </a:txBody>
                  <a:tcPr>
                    <a:solidFill>
                      <a:schemeClr val="accent6">
                        <a:lumMod val="40000"/>
                        <a:lumOff val="60000"/>
                      </a:schemeClr>
                    </a:solidFill>
                  </a:tcPr>
                </a:tc>
                <a:tc>
                  <a:txBody>
                    <a:bodyPr/>
                    <a:lstStyle/>
                    <a:p>
                      <a:r>
                        <a:rPr lang="en-CA" sz="900" dirty="0" smtClean="0"/>
                        <a:t>TD, surface, grain</a:t>
                      </a:r>
                      <a:r>
                        <a:rPr lang="en-CA" sz="900" baseline="0" dirty="0" smtClean="0"/>
                        <a:t> b</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r>
              <a:tr h="370840">
                <a:tc>
                  <a:txBody>
                    <a:bodyPr/>
                    <a:lstStyle/>
                    <a:p>
                      <a:r>
                        <a:rPr lang="en-CA" sz="900" dirty="0" err="1" smtClean="0"/>
                        <a:t>InP</a:t>
                      </a:r>
                      <a:endParaRPr lang="en-CA" sz="900" dirty="0"/>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zinc</a:t>
                      </a:r>
                      <a:br>
                        <a:rPr lang="en-CA" sz="900" dirty="0" smtClean="0"/>
                      </a:br>
                      <a:r>
                        <a:rPr lang="en-CA" sz="900" dirty="0" smtClean="0"/>
                        <a:t>blende</a:t>
                      </a:r>
                    </a:p>
                  </a:txBody>
                  <a:tcPr>
                    <a:solidFill>
                      <a:schemeClr val="accent6">
                        <a:lumMod val="40000"/>
                        <a:lumOff val="60000"/>
                      </a:schemeClr>
                    </a:solidFill>
                  </a:tcPr>
                </a:tc>
                <a:tc>
                  <a:txBody>
                    <a:bodyPr/>
                    <a:lstStyle/>
                    <a:p>
                      <a:r>
                        <a:rPr lang="en-CA" sz="900" dirty="0" smtClean="0"/>
                        <a:t>1335</a:t>
                      </a:r>
                      <a:endParaRPr lang="en-CA" sz="900" dirty="0"/>
                    </a:p>
                  </a:txBody>
                  <a:tcPr>
                    <a:solidFill>
                      <a:schemeClr val="accent6">
                        <a:lumMod val="40000"/>
                        <a:lumOff val="60000"/>
                      </a:schemeClr>
                    </a:solidFill>
                  </a:tcPr>
                </a:tc>
                <a:tc>
                  <a:txBody>
                    <a:bodyPr/>
                    <a:lstStyle/>
                    <a:p>
                      <a:r>
                        <a:rPr lang="en-CA" sz="900" dirty="0" smtClean="0"/>
                        <a:t>direct</a:t>
                      </a:r>
                      <a:br>
                        <a:rPr lang="en-CA" sz="900" dirty="0" smtClean="0"/>
                      </a:br>
                      <a:r>
                        <a:rPr lang="en-CA" sz="900" dirty="0" smtClean="0"/>
                        <a:t>1.34</a:t>
                      </a:r>
                      <a:endParaRPr lang="en-CA" sz="900" dirty="0"/>
                    </a:p>
                  </a:txBody>
                  <a:tcPr>
                    <a:solidFill>
                      <a:schemeClr val="accent6">
                        <a:lumMod val="40000"/>
                        <a:lumOff val="60000"/>
                      </a:schemeClr>
                    </a:solidFill>
                  </a:tcPr>
                </a:tc>
                <a:tc>
                  <a:txBody>
                    <a:bodyPr/>
                    <a:lstStyle/>
                    <a:p>
                      <a:pPr algn="ct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pPr algn="ctr"/>
                      <a:r>
                        <a:rPr lang="en-CA" sz="900" dirty="0" smtClean="0"/>
                        <a:t>4</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r>
                        <a:rPr lang="en-CA" sz="900" dirty="0" smtClean="0"/>
                        <a:t>6.3</a:t>
                      </a:r>
                      <a:endParaRPr lang="en-CA" sz="900" dirty="0"/>
                    </a:p>
                  </a:txBody>
                  <a:tcPr>
                    <a:solidFill>
                      <a:schemeClr val="accent6">
                        <a:lumMod val="40000"/>
                        <a:lumOff val="60000"/>
                      </a:schemeClr>
                    </a:solidFill>
                  </a:tcPr>
                </a:tc>
                <a:tc>
                  <a:txBody>
                    <a:bodyPr/>
                    <a:lstStyle/>
                    <a:p>
                      <a:r>
                        <a:rPr lang="en-CA" sz="900" dirty="0" smtClean="0"/>
                        <a:t>68</a:t>
                      </a:r>
                      <a:endParaRPr lang="en-CA" sz="900" dirty="0"/>
                    </a:p>
                  </a:txBody>
                  <a:tcPr>
                    <a:solidFill>
                      <a:schemeClr val="accent6">
                        <a:lumMod val="40000"/>
                        <a:lumOff val="60000"/>
                      </a:schemeClr>
                    </a:solidFill>
                  </a:tcPr>
                </a:tc>
                <a:tc>
                  <a:txBody>
                    <a:bodyPr/>
                    <a:lstStyle/>
                    <a:p>
                      <a:endParaRPr lang="en-CA" sz="900"/>
                    </a:p>
                  </a:txBody>
                  <a:tcPr>
                    <a:solidFill>
                      <a:schemeClr val="accent6">
                        <a:lumMod val="40000"/>
                        <a:lumOff val="60000"/>
                      </a:schemeClr>
                    </a:solidFill>
                  </a:tcPr>
                </a:tc>
                <a:tc>
                  <a:txBody>
                    <a:bodyPr/>
                    <a:lstStyle/>
                    <a:p>
                      <a:endParaRPr lang="en-CA" sz="900"/>
                    </a:p>
                  </a:txBody>
                  <a:tcPr>
                    <a:solidFill>
                      <a:schemeClr val="accent6">
                        <a:lumMod val="40000"/>
                        <a:lumOff val="60000"/>
                      </a:schemeClr>
                    </a:solidFill>
                  </a:tcPr>
                </a:tc>
              </a:tr>
              <a:tr h="370840">
                <a:tc>
                  <a:txBody>
                    <a:bodyPr/>
                    <a:lstStyle/>
                    <a:p>
                      <a:r>
                        <a:rPr lang="en-CA" sz="900" dirty="0" err="1" smtClean="0"/>
                        <a:t>GaN</a:t>
                      </a:r>
                      <a:endParaRPr lang="en-CA" sz="900" dirty="0"/>
                    </a:p>
                  </a:txBody>
                  <a:tcPr>
                    <a:solidFill>
                      <a:schemeClr val="accent6">
                        <a:lumMod val="40000"/>
                        <a:lumOff val="60000"/>
                      </a:schemeClr>
                    </a:solidFill>
                  </a:tcPr>
                </a:tc>
                <a:tc>
                  <a:txBody>
                    <a:bodyPr/>
                    <a:lstStyle/>
                    <a:p>
                      <a:r>
                        <a:rPr lang="en-CA" sz="900" dirty="0" err="1" smtClean="0"/>
                        <a:t>wurtzite</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r>
                        <a:rPr lang="en-CA" sz="900" dirty="0" smtClean="0"/>
                        <a:t>direct</a:t>
                      </a:r>
                      <a:br>
                        <a:rPr lang="en-CA" sz="900" dirty="0" smtClean="0"/>
                      </a:br>
                      <a:r>
                        <a:rPr lang="en-CA" sz="900" dirty="0" smtClean="0"/>
                        <a:t>3.4</a:t>
                      </a:r>
                      <a:endParaRPr lang="en-CA" sz="900" dirty="0"/>
                    </a:p>
                  </a:txBody>
                  <a:tcPr>
                    <a:solidFill>
                      <a:schemeClr val="accent6">
                        <a:lumMod val="40000"/>
                        <a:lumOff val="60000"/>
                      </a:schemeClr>
                    </a:solidFill>
                  </a:tcPr>
                </a:tc>
                <a:tc>
                  <a:txBody>
                    <a:bodyPr/>
                    <a:lstStyle/>
                    <a:p>
                      <a:pPr algn="ctr"/>
                      <a:endParaRPr lang="en-CA" sz="900" dirty="0"/>
                    </a:p>
                  </a:txBody>
                  <a:tcPr>
                    <a:solidFill>
                      <a:schemeClr val="accent6">
                        <a:lumMod val="40000"/>
                        <a:lumOff val="60000"/>
                      </a:schemeClr>
                    </a:solidFill>
                  </a:tcPr>
                </a:tc>
                <a:tc>
                  <a:txBody>
                    <a:bodyPr/>
                    <a:lstStyle/>
                    <a:p>
                      <a:endParaRPr lang="en-CA" sz="90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pPr algn="ctr"/>
                      <a:r>
                        <a:rPr lang="en-CA" sz="900" dirty="0" smtClean="0"/>
                        <a:t>27</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r>
                        <a:rPr lang="en-CA" sz="900" dirty="0" smtClean="0"/>
                        <a:t>13.4</a:t>
                      </a:r>
                      <a:endParaRPr lang="en-CA" sz="900" dirty="0"/>
                    </a:p>
                  </a:txBody>
                  <a:tcPr>
                    <a:solidFill>
                      <a:schemeClr val="accent6">
                        <a:lumMod val="40000"/>
                        <a:lumOff val="60000"/>
                      </a:schemeClr>
                    </a:solidFill>
                  </a:tcPr>
                </a:tc>
                <a:tc>
                  <a:txBody>
                    <a:bodyPr/>
                    <a:lstStyle/>
                    <a:p>
                      <a:r>
                        <a:rPr lang="en-CA" sz="900" dirty="0" smtClean="0"/>
                        <a:t>230</a:t>
                      </a:r>
                      <a:endParaRPr lang="en-CA" sz="900" dirty="0"/>
                    </a:p>
                  </a:txBody>
                  <a:tcPr>
                    <a:solidFill>
                      <a:schemeClr val="accent6">
                        <a:lumMod val="40000"/>
                        <a:lumOff val="60000"/>
                      </a:schemeClr>
                    </a:solidFill>
                  </a:tcPr>
                </a:tc>
                <a:tc>
                  <a:txBody>
                    <a:bodyPr/>
                    <a:lstStyle/>
                    <a:p>
                      <a:endParaRPr lang="en-CA" sz="900" dirty="0"/>
                    </a:p>
                  </a:txBody>
                  <a:tcPr>
                    <a:solidFill>
                      <a:schemeClr val="accent6">
                        <a:lumMod val="40000"/>
                        <a:lumOff val="60000"/>
                      </a:schemeClr>
                    </a:solidFill>
                  </a:tcPr>
                </a:tc>
                <a:tc>
                  <a:txBody>
                    <a:bodyPr/>
                    <a:lstStyle/>
                    <a:p>
                      <a:r>
                        <a:rPr lang="en-CA" sz="900" dirty="0" smtClean="0"/>
                        <a:t>2.4</a:t>
                      </a:r>
                      <a:endParaRPr lang="en-CA" sz="900" dirty="0"/>
                    </a:p>
                  </a:txBody>
                  <a:tcPr>
                    <a:solidFill>
                      <a:schemeClr val="accent6">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smtClean="0"/>
                        <a:t>(CH</a:t>
                      </a:r>
                      <a:r>
                        <a:rPr lang="en-CA" sz="900" baseline="-25000" smtClean="0"/>
                        <a:t>3</a:t>
                      </a:r>
                      <a:r>
                        <a:rPr lang="en-CA" sz="900" smtClean="0"/>
                        <a:t>NH</a:t>
                      </a:r>
                      <a:r>
                        <a:rPr lang="en-CA" sz="900" baseline="-25000" smtClean="0"/>
                        <a:t>3</a:t>
                      </a:r>
                      <a:r>
                        <a:rPr lang="en-CA" sz="900" smtClean="0"/>
                        <a:t>)PbI</a:t>
                      </a:r>
                      <a:r>
                        <a:rPr lang="en-CA" sz="900" baseline="-25000" smtClean="0"/>
                        <a:t>3</a:t>
                      </a:r>
                      <a:endParaRPr lang="en-CA" sz="900" baseline="-25000" dirty="0" smtClean="0"/>
                    </a:p>
                  </a:txBody>
                  <a:tcPr>
                    <a:solidFill>
                      <a:schemeClr val="accent2">
                        <a:lumMod val="40000"/>
                        <a:lumOff val="60000"/>
                      </a:schemeClr>
                    </a:solidFill>
                  </a:tcPr>
                </a:tc>
                <a:tc>
                  <a:txBody>
                    <a:bodyPr/>
                    <a:lstStyle/>
                    <a:p>
                      <a:r>
                        <a:rPr lang="en-CA" sz="900" dirty="0" err="1" smtClean="0"/>
                        <a:t>perovskite</a:t>
                      </a:r>
                      <a:r>
                        <a:rPr lang="en-CA" sz="900" dirty="0" smtClean="0"/>
                        <a:t> P</a:t>
                      </a:r>
                      <a:r>
                        <a:rPr lang="en-CA" sz="900" baseline="-25000" dirty="0" smtClean="0"/>
                        <a:t>4mm</a:t>
                      </a:r>
                      <a:r>
                        <a:rPr lang="en-CA" sz="900" dirty="0" smtClean="0"/>
                        <a:t>/?</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direct</a:t>
                      </a:r>
                      <a:br>
                        <a:rPr lang="en-CA" sz="900" dirty="0" smtClean="0"/>
                      </a:br>
                      <a:r>
                        <a:rPr lang="en-CA" sz="900" dirty="0" smtClean="0"/>
                        <a:t>1.55</a:t>
                      </a:r>
                    </a:p>
                  </a:txBody>
                  <a:tcPr>
                    <a:solidFill>
                      <a:schemeClr val="accent2">
                        <a:lumMod val="40000"/>
                        <a:lumOff val="60000"/>
                      </a:schemeClr>
                    </a:solidFill>
                  </a:tcPr>
                </a:tc>
                <a:tc>
                  <a:txBody>
                    <a:bodyPr/>
                    <a:lstStyle/>
                    <a:p>
                      <a:pPr algn="ctr"/>
                      <a:r>
                        <a:rPr lang="en-CA" sz="900" dirty="0" smtClean="0"/>
                        <a:t>-3.93</a:t>
                      </a:r>
                      <a:br>
                        <a:rPr lang="en-CA" sz="900" dirty="0" smtClean="0"/>
                      </a:br>
                      <a:r>
                        <a:rPr lang="en-CA" sz="900" dirty="0" smtClean="0"/>
                        <a:t>-5.43</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r>
                        <a:rPr lang="en-CA" sz="900" dirty="0" smtClean="0"/>
                        <a:t>1.5 × 10</a:t>
                      </a:r>
                      <a:r>
                        <a:rPr lang="en-CA" sz="900" baseline="30000" dirty="0" smtClean="0"/>
                        <a:t>4</a:t>
                      </a:r>
                      <a:r>
                        <a:rPr lang="en-CA" sz="900" dirty="0" smtClean="0"/>
                        <a:t> cm</a:t>
                      </a:r>
                      <a:r>
                        <a:rPr lang="en-CA" sz="900" baseline="30000" dirty="0" smtClean="0"/>
                        <a:t>-1</a:t>
                      </a:r>
                      <a:r>
                        <a:rPr lang="en-CA" sz="900" dirty="0" smtClean="0"/>
                        <a:t> @ 550 nm (10X)</a:t>
                      </a:r>
                      <a:endParaRPr lang="en-CA" sz="900" dirty="0"/>
                    </a:p>
                  </a:txBody>
                  <a:tcPr>
                    <a:solidFill>
                      <a:schemeClr val="accent2">
                        <a:lumMod val="40000"/>
                        <a:lumOff val="60000"/>
                      </a:schemeClr>
                    </a:solidFill>
                  </a:tcPr>
                </a:tc>
                <a:tc>
                  <a:txBody>
                    <a:bodyPr/>
                    <a:lstStyle/>
                    <a:p>
                      <a:pPr algn="ctr"/>
                      <a:r>
                        <a:rPr lang="en-CA" sz="900" dirty="0" smtClean="0"/>
                        <a:t>50</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r>
                        <a:rPr lang="en-CA" sz="900" dirty="0" smtClean="0"/>
                        <a:t>e 130</a:t>
                      </a:r>
                    </a:p>
                    <a:p>
                      <a:r>
                        <a:rPr lang="en-CA" sz="900" dirty="0" smtClean="0"/>
                        <a:t>h</a:t>
                      </a:r>
                      <a:r>
                        <a:rPr lang="en-CA" sz="900" baseline="0" dirty="0" smtClean="0"/>
                        <a:t> </a:t>
                      </a:r>
                      <a:r>
                        <a:rPr lang="en-CA" sz="900" dirty="0" smtClean="0"/>
                        <a:t>100</a:t>
                      </a:r>
                      <a:endParaRPr lang="en-CA" sz="900" dirty="0"/>
                    </a:p>
                  </a:txBody>
                  <a:tcPr>
                    <a:solidFill>
                      <a:schemeClr val="accent2">
                        <a:lumMod val="40000"/>
                        <a:lumOff val="60000"/>
                      </a:schemeClr>
                    </a:solidFill>
                  </a:tcPr>
                </a:tc>
                <a:tc>
                  <a:txBody>
                    <a:bodyPr/>
                    <a:lstStyle/>
                    <a:p>
                      <a:endParaRPr lang="en-CA" sz="90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baseline="0" smtClean="0"/>
                        <a:t>(CH(NH</a:t>
                      </a:r>
                      <a:r>
                        <a:rPr lang="en-CA" sz="900" baseline="-25000" smtClean="0"/>
                        <a:t>2</a:t>
                      </a:r>
                      <a:r>
                        <a:rPr lang="en-CA" sz="900" baseline="0" smtClean="0"/>
                        <a:t>)</a:t>
                      </a:r>
                      <a:r>
                        <a:rPr lang="en-CA" sz="900" baseline="-25000" smtClean="0"/>
                        <a:t>2</a:t>
                      </a:r>
                      <a:r>
                        <a:rPr lang="en-CA" sz="900" baseline="0" smtClean="0"/>
                        <a:t>)PbI</a:t>
                      </a:r>
                      <a:r>
                        <a:rPr lang="en-CA" sz="900" baseline="-25000" smtClean="0"/>
                        <a:t>3</a:t>
                      </a:r>
                      <a:endParaRPr lang="en-CA" sz="900" baseline="-25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900" baseline="0" smtClean="0"/>
                        <a:t>Formamidinium</a:t>
                      </a:r>
                      <a:endParaRPr lang="en-CA" sz="900" baseline="0" dirty="0" smtClean="0"/>
                    </a:p>
                  </a:txBody>
                  <a:tcPr>
                    <a:solidFill>
                      <a:schemeClr val="accent2">
                        <a:lumMod val="40000"/>
                        <a:lumOff val="60000"/>
                      </a:schemeClr>
                    </a:solidFill>
                  </a:tcPr>
                </a:tc>
                <a:tc>
                  <a:txBody>
                    <a:bodyPr/>
                    <a:lstStyle/>
                    <a:p>
                      <a:r>
                        <a:rPr lang="en-CA" sz="900" baseline="0" dirty="0" err="1" smtClean="0"/>
                        <a:t>perovskite</a:t>
                      </a:r>
                      <a:endParaRPr lang="en-CA" sz="900" baseline="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direct</a:t>
                      </a:r>
                      <a:br>
                        <a:rPr lang="en-CA" sz="900" dirty="0" smtClean="0"/>
                      </a:br>
                      <a:r>
                        <a:rPr lang="en-CA" sz="900" dirty="0" smtClean="0"/>
                        <a:t>1.43</a:t>
                      </a:r>
                    </a:p>
                  </a:txBody>
                  <a:tcPr>
                    <a:solidFill>
                      <a:schemeClr val="accent2">
                        <a:lumMod val="40000"/>
                        <a:lumOff val="60000"/>
                      </a:schemeClr>
                    </a:solidFill>
                  </a:tcPr>
                </a:tc>
                <a:tc>
                  <a:txBody>
                    <a:bodyPr/>
                    <a:lstStyle/>
                    <a:p>
                      <a:pPr algn="ct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algn="ct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r>
              <a:tr h="370840">
                <a:tc>
                  <a:txBody>
                    <a:bodyPr/>
                    <a:lstStyle/>
                    <a:p>
                      <a:r>
                        <a:rPr lang="en-CA" sz="900" dirty="0" smtClean="0"/>
                        <a:t>CH</a:t>
                      </a:r>
                      <a:r>
                        <a:rPr lang="en-CA" sz="900" baseline="-25000" dirty="0" smtClean="0"/>
                        <a:t>3</a:t>
                      </a:r>
                      <a:r>
                        <a:rPr lang="en-CA" sz="900" dirty="0" smtClean="0"/>
                        <a:t>NH</a:t>
                      </a:r>
                      <a:r>
                        <a:rPr lang="en-CA" sz="900" baseline="-25000" dirty="0" smtClean="0"/>
                        <a:t>3</a:t>
                      </a:r>
                      <a:r>
                        <a:rPr lang="en-CA" sz="900" dirty="0" smtClean="0"/>
                        <a:t>PbI</a:t>
                      </a:r>
                      <a:r>
                        <a:rPr lang="en-CA" sz="900" baseline="-25000" dirty="0" smtClean="0"/>
                        <a:t>3-x</a:t>
                      </a:r>
                      <a:r>
                        <a:rPr lang="en-CA" sz="900" baseline="0" dirty="0" smtClean="0"/>
                        <a:t>Cl</a:t>
                      </a:r>
                      <a:r>
                        <a:rPr lang="en-CA" sz="900" baseline="-25000" dirty="0" smtClean="0"/>
                        <a:t>x</a:t>
                      </a:r>
                      <a:endParaRPr lang="en-CA" sz="900" baseline="-25000" dirty="0"/>
                    </a:p>
                  </a:txBody>
                  <a:tcPr>
                    <a:solidFill>
                      <a:schemeClr val="accent2">
                        <a:lumMod val="40000"/>
                        <a:lumOff val="60000"/>
                      </a:schemeClr>
                    </a:solidFill>
                  </a:tcPr>
                </a:tc>
                <a:tc>
                  <a:txBody>
                    <a:bodyPr/>
                    <a:lstStyle/>
                    <a:p>
                      <a:r>
                        <a:rPr lang="en-CA" sz="900" dirty="0" err="1" smtClean="0"/>
                        <a:t>perovskite</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direct</a:t>
                      </a:r>
                      <a:br>
                        <a:rPr lang="en-CA" sz="900" dirty="0" smtClean="0"/>
                      </a:br>
                      <a:r>
                        <a:rPr lang="en-CA" sz="900" dirty="0" smtClean="0"/>
                        <a:t>1.55</a:t>
                      </a:r>
                    </a:p>
                  </a:txBody>
                  <a:tcPr>
                    <a:solidFill>
                      <a:schemeClr val="accent2">
                        <a:lumMod val="40000"/>
                        <a:lumOff val="60000"/>
                      </a:schemeClr>
                    </a:solidFill>
                  </a:tcPr>
                </a:tc>
                <a:tc>
                  <a:txBody>
                    <a:bodyPr/>
                    <a:lstStyle/>
                    <a:p>
                      <a:pPr algn="ct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algn="ct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r>
                        <a:rPr lang="en-CA" sz="900" dirty="0" smtClean="0"/>
                        <a:t>e 1000</a:t>
                      </a:r>
                    </a:p>
                    <a:p>
                      <a:r>
                        <a:rPr lang="en-CA" sz="900" dirty="0" smtClean="0"/>
                        <a:t>h 1200</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CH</a:t>
                      </a:r>
                      <a:r>
                        <a:rPr lang="en-CA" sz="900" baseline="-25000" dirty="0" smtClean="0"/>
                        <a:t>3</a:t>
                      </a:r>
                      <a:r>
                        <a:rPr lang="en-CA" sz="900" dirty="0" smtClean="0"/>
                        <a:t>NH</a:t>
                      </a:r>
                      <a:r>
                        <a:rPr lang="en-CA" sz="900" baseline="-25000" dirty="0" smtClean="0"/>
                        <a:t>3</a:t>
                      </a:r>
                      <a:r>
                        <a:rPr lang="en-CA" sz="900" dirty="0" smtClean="0"/>
                        <a:t>PbBr</a:t>
                      </a:r>
                      <a:r>
                        <a:rPr lang="en-CA" sz="900" baseline="-25000" dirty="0" smtClean="0"/>
                        <a:t>3</a:t>
                      </a:r>
                    </a:p>
                  </a:txBody>
                  <a:tcPr>
                    <a:solidFill>
                      <a:schemeClr val="accent2">
                        <a:lumMod val="40000"/>
                        <a:lumOff val="60000"/>
                      </a:schemeClr>
                    </a:solidFill>
                  </a:tcPr>
                </a:tc>
                <a:tc>
                  <a:txBody>
                    <a:bodyPr/>
                    <a:lstStyle/>
                    <a:p>
                      <a:r>
                        <a:rPr lang="en-CA" sz="900" dirty="0" err="1" smtClean="0"/>
                        <a:t>perovskite</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direct</a:t>
                      </a:r>
                      <a:br>
                        <a:rPr lang="en-CA" sz="900" dirty="0" smtClean="0"/>
                      </a:br>
                      <a:r>
                        <a:rPr lang="en-CA" sz="900" dirty="0" smtClean="0"/>
                        <a:t>2.2</a:t>
                      </a:r>
                    </a:p>
                  </a:txBody>
                  <a:tcPr>
                    <a:solidFill>
                      <a:schemeClr val="accent2">
                        <a:lumMod val="40000"/>
                        <a:lumOff val="60000"/>
                      </a:schemeClr>
                    </a:solidFill>
                  </a:tcPr>
                </a:tc>
                <a:tc>
                  <a:txBody>
                    <a:bodyPr/>
                    <a:lstStyle/>
                    <a:p>
                      <a:pPr algn="ctr"/>
                      <a:r>
                        <a:rPr lang="en-CA" sz="900" dirty="0" smtClean="0"/>
                        <a:t>-4.3</a:t>
                      </a:r>
                      <a:br>
                        <a:rPr lang="en-CA" sz="900" dirty="0" smtClean="0"/>
                      </a:br>
                      <a:r>
                        <a:rPr lang="en-CA" sz="900" dirty="0" smtClean="0"/>
                        <a:t>-6.5</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pPr algn="ctr"/>
                      <a:r>
                        <a:rPr lang="en-CA" sz="900" dirty="0" smtClean="0"/>
                        <a:t>76</a:t>
                      </a:r>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c>
                  <a:txBody>
                    <a:bodyPr/>
                    <a:lstStyle/>
                    <a:p>
                      <a:endParaRPr lang="en-CA" sz="900" dirty="0"/>
                    </a:p>
                  </a:txBody>
                  <a:tcPr>
                    <a:solidFill>
                      <a:schemeClr val="accent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t>Cs</a:t>
                      </a:r>
                      <a:r>
                        <a:rPr lang="en-CA" sz="900" baseline="0" dirty="0" smtClean="0"/>
                        <a:t>Sn</a:t>
                      </a:r>
                      <a:r>
                        <a:rPr lang="en-CA" sz="900" dirty="0" smtClean="0"/>
                        <a:t>I</a:t>
                      </a:r>
                      <a:r>
                        <a:rPr lang="en-CA" sz="900" baseline="-25000" dirty="0" smtClean="0"/>
                        <a:t>3</a:t>
                      </a:r>
                    </a:p>
                  </a:txBody>
                  <a:tcPr>
                    <a:solidFill>
                      <a:srgbClr val="FFCCFF"/>
                    </a:solidFill>
                  </a:tcPr>
                </a:tc>
                <a:tc>
                  <a:txBody>
                    <a:bodyPr/>
                    <a:lstStyle/>
                    <a:p>
                      <a:r>
                        <a:rPr lang="en-CA" sz="900" dirty="0" err="1" smtClean="0"/>
                        <a:t>perovskite</a:t>
                      </a:r>
                      <a:r>
                        <a:rPr lang="en-CA" sz="900" dirty="0" smtClean="0"/>
                        <a:t> 4 polymorphs</a:t>
                      </a:r>
                      <a:endParaRPr lang="en-CA" sz="900" dirty="0"/>
                    </a:p>
                  </a:txBody>
                  <a:tcPr>
                    <a:solidFill>
                      <a:srgbClr val="FFCCFF"/>
                    </a:solidFill>
                  </a:tcPr>
                </a:tc>
                <a:tc>
                  <a:txBody>
                    <a:bodyPr/>
                    <a:lstStyle/>
                    <a:p>
                      <a:endParaRPr lang="en-CA" sz="900" dirty="0"/>
                    </a:p>
                  </a:txBody>
                  <a:tcPr>
                    <a:solidFill>
                      <a:srgbClr val="FFCCFF"/>
                    </a:solidFill>
                  </a:tcPr>
                </a:tc>
                <a:tc>
                  <a:txBody>
                    <a:bodyPr/>
                    <a:lstStyle/>
                    <a:p>
                      <a:r>
                        <a:rPr lang="en-CA" sz="900" dirty="0" smtClean="0"/>
                        <a:t>direct</a:t>
                      </a:r>
                      <a:br>
                        <a:rPr lang="en-CA" sz="900" dirty="0" smtClean="0"/>
                      </a:br>
                      <a:r>
                        <a:rPr lang="en-CA" sz="900" dirty="0" smtClean="0"/>
                        <a:t>1.3</a:t>
                      </a:r>
                      <a:endParaRPr lang="en-CA" sz="900" dirty="0"/>
                    </a:p>
                  </a:txBody>
                  <a:tcPr>
                    <a:solidFill>
                      <a:srgbClr val="FFCCFF"/>
                    </a:solidFill>
                  </a:tcPr>
                </a:tc>
                <a:tc>
                  <a:txBody>
                    <a:bodyPr/>
                    <a:lstStyle/>
                    <a:p>
                      <a:pPr algn="ctr"/>
                      <a:endParaRPr lang="en-CA" sz="900" dirty="0"/>
                    </a:p>
                  </a:txBody>
                  <a:tcPr>
                    <a:solidFill>
                      <a:srgbClr val="FFCCFF"/>
                    </a:solidFill>
                  </a:tcPr>
                </a:tc>
                <a:tc>
                  <a:txBody>
                    <a:bodyPr/>
                    <a:lstStyle/>
                    <a:p>
                      <a:endParaRPr lang="en-CA" sz="900" dirty="0"/>
                    </a:p>
                  </a:txBody>
                  <a:tcPr>
                    <a:solidFill>
                      <a:srgbClr val="FFCCFF"/>
                    </a:solidFill>
                  </a:tcPr>
                </a:tc>
                <a:tc>
                  <a:txBody>
                    <a:bodyPr/>
                    <a:lstStyle/>
                    <a:p>
                      <a:endParaRPr lang="en-CA" sz="900" dirty="0"/>
                    </a:p>
                  </a:txBody>
                  <a:tcPr>
                    <a:solidFill>
                      <a:srgbClr val="FFCCFF"/>
                    </a:solidFill>
                  </a:tcPr>
                </a:tc>
                <a:tc>
                  <a:txBody>
                    <a:bodyPr/>
                    <a:lstStyle/>
                    <a:p>
                      <a:pPr algn="ctr"/>
                      <a:r>
                        <a:rPr lang="en-CA" sz="900" dirty="0" smtClean="0"/>
                        <a:t>18</a:t>
                      </a:r>
                      <a:endParaRPr lang="en-CA" sz="900" dirty="0"/>
                    </a:p>
                  </a:txBody>
                  <a:tcPr>
                    <a:solidFill>
                      <a:srgbClr val="FFCCFF"/>
                    </a:solidFill>
                  </a:tcPr>
                </a:tc>
                <a:tc>
                  <a:txBody>
                    <a:bodyPr/>
                    <a:lstStyle/>
                    <a:p>
                      <a:endParaRPr lang="en-CA" sz="900" dirty="0"/>
                    </a:p>
                  </a:txBody>
                  <a:tcPr>
                    <a:solidFill>
                      <a:srgbClr val="FFCCFF"/>
                    </a:solidFill>
                  </a:tcPr>
                </a:tc>
                <a:tc>
                  <a:txBody>
                    <a:bodyPr/>
                    <a:lstStyle/>
                    <a:p>
                      <a:endParaRPr lang="en-CA" sz="900" dirty="0"/>
                    </a:p>
                  </a:txBody>
                  <a:tcPr>
                    <a:solidFill>
                      <a:srgbClr val="FFCCFF"/>
                    </a:solidFill>
                  </a:tcPr>
                </a:tc>
                <a:tc>
                  <a:txBody>
                    <a:bodyPr/>
                    <a:lstStyle/>
                    <a:p>
                      <a:endParaRPr lang="en-CA" sz="900" dirty="0"/>
                    </a:p>
                  </a:txBody>
                  <a:tcPr>
                    <a:solidFill>
                      <a:srgbClr val="FFCCFF"/>
                    </a:solidFill>
                  </a:tcPr>
                </a:tc>
                <a:tc>
                  <a:txBody>
                    <a:bodyPr/>
                    <a:lstStyle/>
                    <a:p>
                      <a:endParaRPr lang="en-CA" sz="900" dirty="0"/>
                    </a:p>
                  </a:txBody>
                  <a:tcPr>
                    <a:solidFill>
                      <a:srgbClr val="FFCCFF"/>
                    </a:solidFill>
                  </a:tcPr>
                </a:tc>
                <a:tc>
                  <a:txBody>
                    <a:bodyPr/>
                    <a:lstStyle/>
                    <a:p>
                      <a:endParaRPr lang="en-CA" sz="900" dirty="0"/>
                    </a:p>
                  </a:txBody>
                  <a:tcPr>
                    <a:solidFill>
                      <a:srgbClr val="FFCCFF"/>
                    </a:solidFill>
                  </a:tcPr>
                </a:tc>
                <a:tc>
                  <a:txBody>
                    <a:bodyPr/>
                    <a:lstStyle/>
                    <a:p>
                      <a:endParaRPr lang="en-CA" sz="900" dirty="0"/>
                    </a:p>
                  </a:txBody>
                  <a:tcPr>
                    <a:solidFill>
                      <a:srgbClr val="FFCC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baseline="0" smtClean="0"/>
                        <a:t>CdTe</a:t>
                      </a:r>
                      <a:endParaRPr lang="en-CA" sz="900" baseline="0" dirty="0" smtClean="0"/>
                    </a:p>
                  </a:txBody>
                  <a:tcPr>
                    <a:solidFill>
                      <a:schemeClr val="accent3">
                        <a:lumMod val="40000"/>
                        <a:lumOff val="60000"/>
                      </a:schemeClr>
                    </a:solidFill>
                  </a:tcPr>
                </a:tc>
                <a:tc>
                  <a:txBody>
                    <a:bodyPr/>
                    <a:lstStyle/>
                    <a:p>
                      <a:r>
                        <a:rPr lang="en-US" sz="900" smtClean="0"/>
                        <a:t>zincblende F43m</a:t>
                      </a:r>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r>
                        <a:rPr lang="en-CA" sz="900" smtClean="0"/>
                        <a:t>direct 1.44</a:t>
                      </a:r>
                      <a:endParaRPr lang="en-CA" sz="900" dirty="0"/>
                    </a:p>
                  </a:txBody>
                  <a:tcPr>
                    <a:solidFill>
                      <a:schemeClr val="accent3">
                        <a:lumMod val="40000"/>
                        <a:lumOff val="60000"/>
                      </a:schemeClr>
                    </a:solidFill>
                  </a:tcPr>
                </a:tc>
                <a:tc>
                  <a:txBody>
                    <a:bodyPr/>
                    <a:lstStyle/>
                    <a:p>
                      <a:pPr algn="ctr"/>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pPr algn="ctr"/>
                      <a:r>
                        <a:rPr lang="en-CA" sz="900" smtClean="0"/>
                        <a:t>10.6</a:t>
                      </a:r>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c>
                  <a:txBody>
                    <a:bodyPr/>
                    <a:lstStyle/>
                    <a:p>
                      <a:endParaRPr lang="en-CA" sz="900" dirty="0"/>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2509184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Band Structure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86447"/>
            <a:ext cx="8229600" cy="4150865"/>
          </a:xfrm>
        </p:spPr>
      </p:pic>
      <p:sp>
        <p:nvSpPr>
          <p:cNvPr id="5" name="Content Placeholder 2"/>
          <p:cNvSpPr txBox="1">
            <a:spLocks/>
          </p:cNvSpPr>
          <p:nvPr/>
        </p:nvSpPr>
        <p:spPr>
          <a:xfrm>
            <a:off x="323528" y="1340768"/>
            <a:ext cx="8424936"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smtClean="0"/>
              <a:t>Optimum single-</a:t>
            </a:r>
            <a:r>
              <a:rPr lang="en-CA" sz="2400" dirty="0" err="1" smtClean="0"/>
              <a:t>subcell</a:t>
            </a:r>
            <a:r>
              <a:rPr lang="en-CA" sz="2400" dirty="0" smtClean="0"/>
              <a:t> </a:t>
            </a:r>
            <a:r>
              <a:rPr lang="en-CA" sz="2400" dirty="0" err="1" smtClean="0"/>
              <a:t>bandgap</a:t>
            </a:r>
            <a:r>
              <a:rPr lang="en-CA" sz="2400" dirty="0" smtClean="0"/>
              <a:t> ~1.4eV</a:t>
            </a:r>
            <a:endParaRPr lang="en-CA" sz="2400" dirty="0"/>
          </a:p>
        </p:txBody>
      </p:sp>
    </p:spTree>
    <p:extLst>
      <p:ext uri="{BB962C8B-B14F-4D97-AF65-F5344CB8AC3E}">
        <p14:creationId xmlns:p14="http://schemas.microsoft.com/office/powerpoint/2010/main" val="60219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Band Structure (2)</a:t>
            </a:r>
            <a:endParaRPr lang="en-CA" dirty="0"/>
          </a:p>
        </p:txBody>
      </p:sp>
      <p:sp>
        <p:nvSpPr>
          <p:cNvPr id="3" name="Content Placeholder 2"/>
          <p:cNvSpPr>
            <a:spLocks noGrp="1"/>
          </p:cNvSpPr>
          <p:nvPr>
            <p:ph idx="1"/>
          </p:nvPr>
        </p:nvSpPr>
        <p:spPr>
          <a:xfrm>
            <a:off x="323528" y="1340768"/>
            <a:ext cx="8424936" cy="2304256"/>
          </a:xfrm>
        </p:spPr>
        <p:txBody>
          <a:bodyPr>
            <a:normAutofit/>
          </a:bodyPr>
          <a:lstStyle/>
          <a:p>
            <a:r>
              <a:rPr lang="en-CA" sz="1600" dirty="0" smtClean="0"/>
              <a:t>Chemical Management for Colorful, Efficient, and Stable Inorganic–Organic Hybrid Nanostructured Solar Cells</a:t>
            </a:r>
            <a:br>
              <a:rPr lang="en-CA" sz="1600" dirty="0" smtClean="0"/>
            </a:br>
            <a:r>
              <a:rPr lang="en-CA" sz="1600" dirty="0" smtClean="0"/>
              <a:t>JH Noh, SH </a:t>
            </a:r>
            <a:r>
              <a:rPr lang="en-CA" sz="1600" dirty="0" err="1" smtClean="0"/>
              <a:t>Im</a:t>
            </a:r>
            <a:r>
              <a:rPr lang="en-CA" sz="1600" dirty="0" smtClean="0"/>
              <a:t>, JH </a:t>
            </a:r>
            <a:r>
              <a:rPr lang="en-CA" sz="1600" dirty="0" err="1" smtClean="0"/>
              <a:t>Heo</a:t>
            </a:r>
            <a:r>
              <a:rPr lang="en-CA" sz="1600" dirty="0" smtClean="0"/>
              <a:t>, </a:t>
            </a:r>
            <a:br>
              <a:rPr lang="en-CA" sz="1600" dirty="0" smtClean="0"/>
            </a:br>
            <a:r>
              <a:rPr lang="en-CA" sz="1600" dirty="0" smtClean="0"/>
              <a:t>TN Mandal, SI </a:t>
            </a:r>
            <a:r>
              <a:rPr lang="en-CA" sz="1600" dirty="0" err="1" smtClean="0"/>
              <a:t>Seok</a:t>
            </a:r>
            <a:r>
              <a:rPr lang="en-CA" sz="1600" dirty="0" smtClean="0"/>
              <a:t> (Korea)</a:t>
            </a:r>
            <a:br>
              <a:rPr lang="en-CA" sz="1600" dirty="0" smtClean="0"/>
            </a:br>
            <a:r>
              <a:rPr lang="en-CA" sz="1600" dirty="0" err="1" smtClean="0"/>
              <a:t>Nano</a:t>
            </a:r>
            <a:r>
              <a:rPr lang="en-CA" sz="1600" dirty="0" smtClean="0"/>
              <a:t> </a:t>
            </a:r>
            <a:r>
              <a:rPr lang="en-CA" sz="1600" dirty="0" err="1" smtClean="0"/>
              <a:t>Lett</a:t>
            </a:r>
            <a:r>
              <a:rPr lang="en-CA" sz="1600" dirty="0" smtClean="0"/>
              <a:t>., 2013, 13 (4), 1764–1769</a:t>
            </a:r>
            <a:br>
              <a:rPr lang="en-CA" sz="1600" dirty="0" smtClean="0"/>
            </a:br>
            <a:r>
              <a:rPr lang="en-CA" sz="1600" dirty="0" smtClean="0"/>
              <a:t>DOI: 10.1021/nl400349b</a:t>
            </a:r>
            <a:endParaRPr lang="en-CA"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4291" y="2060848"/>
            <a:ext cx="5719709" cy="4752528"/>
          </a:xfrm>
          <a:prstGeom prst="rect">
            <a:avLst/>
          </a:prstGeom>
        </p:spPr>
      </p:pic>
    </p:spTree>
    <p:extLst>
      <p:ext uri="{BB962C8B-B14F-4D97-AF65-F5344CB8AC3E}">
        <p14:creationId xmlns:p14="http://schemas.microsoft.com/office/powerpoint/2010/main" val="1577750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Band Structure (3)</a:t>
            </a:r>
            <a:endParaRPr lang="en-CA" dirty="0"/>
          </a:p>
        </p:txBody>
      </p:sp>
      <p:sp>
        <p:nvSpPr>
          <p:cNvPr id="3" name="Content Placeholder 2"/>
          <p:cNvSpPr>
            <a:spLocks noGrp="1"/>
          </p:cNvSpPr>
          <p:nvPr>
            <p:ph idx="1"/>
          </p:nvPr>
        </p:nvSpPr>
        <p:spPr>
          <a:xfrm>
            <a:off x="457200" y="1412776"/>
            <a:ext cx="8229600" cy="4525963"/>
          </a:xfrm>
        </p:spPr>
        <p:txBody>
          <a:bodyPr>
            <a:normAutofit/>
          </a:bodyPr>
          <a:lstStyle/>
          <a:p>
            <a:r>
              <a:rPr lang="en-CA" sz="2000" dirty="0" smtClean="0"/>
              <a:t>“Tuning the Band Gap in Hybrid Tin Iodide </a:t>
            </a:r>
            <a:r>
              <a:rPr lang="en-CA" sz="2000" dirty="0" err="1" smtClean="0"/>
              <a:t>Perovskite</a:t>
            </a:r>
            <a:r>
              <a:rPr lang="en-CA" sz="2000" dirty="0" smtClean="0"/>
              <a:t> Semiconductors Using Structural </a:t>
            </a:r>
            <a:r>
              <a:rPr lang="en-CA" sz="2000" dirty="0" err="1" smtClean="0"/>
              <a:t>Templating</a:t>
            </a:r>
            <a:r>
              <a:rPr lang="en-CA" sz="2000" dirty="0" smtClean="0"/>
              <a:t>”</a:t>
            </a:r>
            <a:r>
              <a:rPr lang="en-CA" sz="2000" dirty="0"/>
              <a:t/>
            </a:r>
            <a:br>
              <a:rPr lang="en-CA" sz="2000" dirty="0"/>
            </a:br>
            <a:r>
              <a:rPr lang="en-CA" sz="2000" dirty="0" smtClean="0"/>
              <a:t>JL Knutson, JD Martin, DB Mitzi </a:t>
            </a:r>
            <a:r>
              <a:rPr lang="en-CA" sz="2000" i="1" dirty="0" err="1" smtClean="0"/>
              <a:t>Inorg</a:t>
            </a:r>
            <a:r>
              <a:rPr lang="en-CA" sz="2000" i="1" dirty="0" smtClean="0"/>
              <a:t>. Chem.</a:t>
            </a:r>
            <a:r>
              <a:rPr lang="en-CA" sz="2000" dirty="0" smtClean="0"/>
              <a:t>, 2005, 44 (13), 4699–4705</a:t>
            </a:r>
            <a:br>
              <a:rPr lang="en-CA" sz="2000" dirty="0" smtClean="0"/>
            </a:br>
            <a:r>
              <a:rPr lang="en-CA" sz="2000" dirty="0" smtClean="0"/>
              <a:t>DOI: 10.1021/ic050244q</a:t>
            </a:r>
          </a:p>
          <a:p>
            <a:r>
              <a:rPr lang="en-CA" sz="2000" dirty="0" err="1" smtClean="0"/>
              <a:t>Papavassiliou</a:t>
            </a:r>
            <a:r>
              <a:rPr lang="en-CA" sz="2000" dirty="0" smtClean="0"/>
              <a:t> et al “Some New Organic–Inorganic Hybrid Semiconductors Based on Metal Halide Units: Structural, Optical and Related Properties” </a:t>
            </a:r>
            <a:br>
              <a:rPr lang="en-CA" sz="2000" dirty="0" smtClean="0"/>
            </a:br>
            <a:r>
              <a:rPr lang="en-CA" sz="2000" dirty="0" smtClean="0"/>
              <a:t>Adv. Mater. Opt. Electron. 9(1999)265</a:t>
            </a:r>
          </a:p>
          <a:p>
            <a:r>
              <a:rPr lang="en-CA" sz="2000" dirty="0" err="1" smtClean="0"/>
              <a:t>Stoumpos</a:t>
            </a:r>
            <a:r>
              <a:rPr lang="en-CA" sz="2000" dirty="0" smtClean="0"/>
              <a:t> et </a:t>
            </a:r>
            <a:r>
              <a:rPr lang="en-CA" sz="2000" dirty="0"/>
              <a:t>al “Semiconducting Tin and Lead Iodide </a:t>
            </a:r>
            <a:r>
              <a:rPr lang="en-CA" sz="2000" dirty="0" err="1"/>
              <a:t>Perovskites</a:t>
            </a:r>
            <a:r>
              <a:rPr lang="en-CA" sz="2000" dirty="0"/>
              <a:t> with </a:t>
            </a:r>
            <a:r>
              <a:rPr lang="en-CA" sz="2000" dirty="0" smtClean="0"/>
              <a:t>Organic </a:t>
            </a:r>
            <a:r>
              <a:rPr lang="en-CA" sz="2000" dirty="0" err="1" smtClean="0"/>
              <a:t>Cations</a:t>
            </a:r>
            <a:r>
              <a:rPr lang="en-CA" sz="2000" dirty="0"/>
              <a:t>: Phase Transitions, High </a:t>
            </a:r>
            <a:r>
              <a:rPr lang="en-CA" sz="2000" dirty="0" err="1" smtClean="0"/>
              <a:t>Mobilities</a:t>
            </a:r>
            <a:r>
              <a:rPr lang="en-CA" sz="2000" dirty="0"/>
              <a:t>, and </a:t>
            </a:r>
            <a:r>
              <a:rPr lang="en-CA" sz="2000" dirty="0" smtClean="0"/>
              <a:t>Near-Infrared </a:t>
            </a:r>
            <a:r>
              <a:rPr lang="en-CA" sz="2000" dirty="0" err="1" smtClean="0"/>
              <a:t>Photoluminescent</a:t>
            </a:r>
            <a:r>
              <a:rPr lang="en-CA" sz="2000" dirty="0" smtClean="0"/>
              <a:t> </a:t>
            </a:r>
            <a:r>
              <a:rPr lang="en-CA" sz="2000" dirty="0"/>
              <a:t>Properties” </a:t>
            </a:r>
            <a:r>
              <a:rPr lang="en-CA" sz="2000" dirty="0" smtClean="0"/>
              <a:t/>
            </a:r>
            <a:br>
              <a:rPr lang="en-CA" sz="2000" dirty="0" smtClean="0"/>
            </a:br>
            <a:r>
              <a:rPr lang="en-CA" sz="2000" dirty="0" err="1" smtClean="0"/>
              <a:t>Inorg</a:t>
            </a:r>
            <a:r>
              <a:rPr lang="en-CA" sz="2000" dirty="0" smtClean="0"/>
              <a:t>. Chem. </a:t>
            </a:r>
            <a:r>
              <a:rPr lang="en-CA" sz="2000" dirty="0"/>
              <a:t>52(2013)9019</a:t>
            </a:r>
            <a:br>
              <a:rPr lang="en-CA" sz="2000" dirty="0"/>
            </a:br>
            <a:r>
              <a:rPr lang="en-CA" sz="2000" dirty="0" smtClean="0"/>
              <a:t>dx.doi.org/10.1021/ic401215x</a:t>
            </a:r>
          </a:p>
          <a:p>
            <a:endParaRPr lang="en-CA"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417848"/>
            <a:ext cx="3541331" cy="233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1720" y="6174596"/>
            <a:ext cx="3384376" cy="369332"/>
          </a:xfrm>
          <a:prstGeom prst="rect">
            <a:avLst/>
          </a:prstGeom>
          <a:noFill/>
        </p:spPr>
        <p:txBody>
          <a:bodyPr wrap="square" rtlCol="0">
            <a:spAutoFit/>
          </a:bodyPr>
          <a:lstStyle/>
          <a:p>
            <a:pPr algn="r"/>
            <a:r>
              <a:rPr lang="en-CA" dirty="0" err="1" smtClean="0"/>
              <a:t>bandgap</a:t>
            </a:r>
            <a:r>
              <a:rPr lang="en-CA" dirty="0" smtClean="0"/>
              <a:t> of CH</a:t>
            </a:r>
            <a:r>
              <a:rPr lang="en-CA" baseline="-25000" dirty="0" smtClean="0"/>
              <a:t>3</a:t>
            </a:r>
            <a:r>
              <a:rPr lang="en-CA" dirty="0" smtClean="0"/>
              <a:t>NH</a:t>
            </a:r>
            <a:r>
              <a:rPr lang="en-CA" baseline="-25000" dirty="0" smtClean="0"/>
              <a:t>3</a:t>
            </a:r>
            <a:r>
              <a:rPr lang="en-CA" dirty="0" smtClean="0"/>
              <a:t>(Sn</a:t>
            </a:r>
            <a:r>
              <a:rPr lang="en-CA" baseline="-25000" dirty="0" smtClean="0"/>
              <a:t>1-x</a:t>
            </a:r>
            <a:r>
              <a:rPr lang="en-CA" dirty="0" smtClean="0"/>
              <a:t>Pb</a:t>
            </a:r>
            <a:r>
              <a:rPr lang="en-CA" baseline="-25000" dirty="0" smtClean="0"/>
              <a:t>x</a:t>
            </a:r>
            <a:r>
              <a:rPr lang="en-CA" dirty="0" smtClean="0"/>
              <a:t>)I</a:t>
            </a:r>
            <a:r>
              <a:rPr lang="en-CA" baseline="-25000" dirty="0" smtClean="0"/>
              <a:t>3</a:t>
            </a:r>
            <a:endParaRPr lang="en-CA" baseline="-25000" dirty="0"/>
          </a:p>
        </p:txBody>
      </p:sp>
    </p:spTree>
    <p:extLst>
      <p:ext uri="{BB962C8B-B14F-4D97-AF65-F5344CB8AC3E}">
        <p14:creationId xmlns:p14="http://schemas.microsoft.com/office/powerpoint/2010/main" val="1172054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Conduction Mechanisms</a:t>
            </a:r>
            <a:br>
              <a:rPr lang="en-CA" dirty="0" smtClean="0"/>
            </a:br>
            <a:r>
              <a:rPr lang="en-CA" dirty="0" smtClean="0"/>
              <a:t>&amp; Testing</a:t>
            </a:r>
            <a:endParaRPr lang="en-CA" dirty="0"/>
          </a:p>
        </p:txBody>
      </p:sp>
      <p:sp>
        <p:nvSpPr>
          <p:cNvPr id="3" name="Content Placeholder 2"/>
          <p:cNvSpPr>
            <a:spLocks noGrp="1"/>
          </p:cNvSpPr>
          <p:nvPr>
            <p:ph idx="1"/>
          </p:nvPr>
        </p:nvSpPr>
        <p:spPr>
          <a:xfrm>
            <a:off x="457200" y="1600200"/>
            <a:ext cx="8435280" cy="4525963"/>
          </a:xfrm>
        </p:spPr>
        <p:txBody>
          <a:bodyPr>
            <a:normAutofit fontScale="70000" lnSpcReduction="20000"/>
          </a:bodyPr>
          <a:lstStyle/>
          <a:p>
            <a:r>
              <a:rPr lang="en-CA" i="1" dirty="0" smtClean="0"/>
              <a:t>e-h</a:t>
            </a:r>
            <a:r>
              <a:rPr lang="en-CA" dirty="0" smtClean="0"/>
              <a:t> pair creation in </a:t>
            </a:r>
            <a:r>
              <a:rPr lang="en-CA" dirty="0" err="1" smtClean="0"/>
              <a:t>perovskite</a:t>
            </a:r>
            <a:endParaRPr lang="en-CA" dirty="0" smtClean="0"/>
          </a:p>
          <a:p>
            <a:pPr lvl="1"/>
            <a:r>
              <a:rPr lang="en-CA" dirty="0" smtClean="0"/>
              <a:t>Mott-</a:t>
            </a:r>
            <a:r>
              <a:rPr lang="en-CA" dirty="0" err="1" smtClean="0"/>
              <a:t>Wannier</a:t>
            </a:r>
            <a:r>
              <a:rPr lang="en-CA" dirty="0" smtClean="0"/>
              <a:t> </a:t>
            </a:r>
            <a:r>
              <a:rPr lang="en-CA" dirty="0" err="1" smtClean="0"/>
              <a:t>exciton</a:t>
            </a:r>
            <a:r>
              <a:rPr lang="en-CA" dirty="0" smtClean="0"/>
              <a:t>: binding energy </a:t>
            </a:r>
            <a:r>
              <a:rPr lang="en-CA" dirty="0"/>
              <a:t>50meV </a:t>
            </a:r>
            <a:r>
              <a:rPr lang="en-CA" dirty="0" smtClean="0"/>
              <a:t>(I</a:t>
            </a:r>
            <a:r>
              <a:rPr lang="en-CA" baseline="-25000" dirty="0" smtClean="0"/>
              <a:t>3</a:t>
            </a:r>
            <a:r>
              <a:rPr lang="en-CA" dirty="0" smtClean="0"/>
              <a:t>) 76meV (Br</a:t>
            </a:r>
            <a:r>
              <a:rPr lang="en-CA" baseline="-25000" dirty="0" smtClean="0"/>
              <a:t>3</a:t>
            </a:r>
            <a:r>
              <a:rPr lang="en-CA" dirty="0" smtClean="0"/>
              <a:t>)</a:t>
            </a:r>
            <a:br>
              <a:rPr lang="en-CA" dirty="0" smtClean="0"/>
            </a:br>
            <a:r>
              <a:rPr lang="en-CA" dirty="0" smtClean="0"/>
              <a:t>Tanaka et al, Solid State Comm. 127(2003)619</a:t>
            </a:r>
          </a:p>
          <a:p>
            <a:r>
              <a:rPr lang="en-CA" dirty="0" smtClean="0"/>
              <a:t>NRR in </a:t>
            </a:r>
            <a:r>
              <a:rPr lang="en-CA" dirty="0" err="1" smtClean="0"/>
              <a:t>perovskite</a:t>
            </a:r>
            <a:r>
              <a:rPr lang="en-CA" dirty="0" smtClean="0"/>
              <a:t> (bulk, defect, surface, interface)</a:t>
            </a:r>
          </a:p>
          <a:p>
            <a:r>
              <a:rPr lang="en-CA" dirty="0" smtClean="0"/>
              <a:t>Injection into electron transport material (ETM)</a:t>
            </a:r>
          </a:p>
          <a:p>
            <a:r>
              <a:rPr lang="en-CA" dirty="0" smtClean="0"/>
              <a:t>Injection into hole transport material (HTM)</a:t>
            </a:r>
          </a:p>
          <a:p>
            <a:r>
              <a:rPr lang="en-CA" dirty="0" smtClean="0"/>
              <a:t>Conduction through ETM</a:t>
            </a:r>
          </a:p>
          <a:p>
            <a:r>
              <a:rPr lang="en-CA" dirty="0" smtClean="0"/>
              <a:t>Conduction through HTM</a:t>
            </a:r>
          </a:p>
          <a:p>
            <a:r>
              <a:rPr lang="en-CA" dirty="0" smtClean="0"/>
              <a:t>Transfer to electrodes (barriers, etc.)</a:t>
            </a:r>
          </a:p>
          <a:p>
            <a:r>
              <a:rPr lang="en-CA" dirty="0" smtClean="0"/>
              <a:t>Series resistances, voltage barriers, …</a:t>
            </a:r>
          </a:p>
          <a:p>
            <a:r>
              <a:rPr lang="en-CA" dirty="0" smtClean="0"/>
              <a:t>Instabilities</a:t>
            </a:r>
          </a:p>
          <a:p>
            <a:pPr lvl="1"/>
            <a:r>
              <a:rPr lang="en-CA" dirty="0" smtClean="0"/>
              <a:t>Cell load and electrolyte response time</a:t>
            </a:r>
          </a:p>
          <a:p>
            <a:pPr lvl="1"/>
            <a:r>
              <a:rPr lang="en-CA" dirty="0" smtClean="0"/>
              <a:t>Hysteresis, inversely (!) proportional to I-V scan rate</a:t>
            </a:r>
          </a:p>
          <a:p>
            <a:endParaRPr lang="en-CA" dirty="0"/>
          </a:p>
        </p:txBody>
      </p:sp>
    </p:spTree>
    <p:extLst>
      <p:ext uri="{BB962C8B-B14F-4D97-AF65-F5344CB8AC3E}">
        <p14:creationId xmlns:p14="http://schemas.microsoft.com/office/powerpoint/2010/main" val="66304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NREL Hero Chart</a:t>
            </a:r>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55576" y="1556792"/>
            <a:ext cx="7704856" cy="4824536"/>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3725499"/>
            <a:ext cx="2893780" cy="2778795"/>
          </a:xfrm>
          <a:ln w="19050">
            <a:solidFill>
              <a:srgbClr val="FF0000"/>
            </a:solidFill>
          </a:ln>
        </p:spPr>
      </p:pic>
      <p:grpSp>
        <p:nvGrpSpPr>
          <p:cNvPr id="20" name="Group 19"/>
          <p:cNvGrpSpPr/>
          <p:nvPr/>
        </p:nvGrpSpPr>
        <p:grpSpPr>
          <a:xfrm>
            <a:off x="5292080" y="3717032"/>
            <a:ext cx="2842180" cy="2791379"/>
            <a:chOff x="5292080" y="3717032"/>
            <a:chExt cx="2842180" cy="2791379"/>
          </a:xfrm>
        </p:grpSpPr>
        <p:cxnSp>
          <p:nvCxnSpPr>
            <p:cNvPr id="8" name="Straight Connector 7"/>
            <p:cNvCxnSpPr/>
            <p:nvPr/>
          </p:nvCxnSpPr>
          <p:spPr>
            <a:xfrm>
              <a:off x="5292080" y="3717032"/>
              <a:ext cx="2842180" cy="7920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17481" y="6228845"/>
              <a:ext cx="2816779" cy="2795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16216" y="4509120"/>
              <a:ext cx="1618044" cy="17197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8074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Modeling</a:t>
            </a:r>
            <a:endParaRPr lang="en-CA" dirty="0"/>
          </a:p>
        </p:txBody>
      </p:sp>
      <p:sp>
        <p:nvSpPr>
          <p:cNvPr id="3" name="Content Placeholder 2"/>
          <p:cNvSpPr>
            <a:spLocks noGrp="1"/>
          </p:cNvSpPr>
          <p:nvPr>
            <p:ph idx="1"/>
          </p:nvPr>
        </p:nvSpPr>
        <p:spPr>
          <a:xfrm>
            <a:off x="457200" y="1340768"/>
            <a:ext cx="8229600" cy="4525963"/>
          </a:xfrm>
        </p:spPr>
        <p:txBody>
          <a:bodyPr>
            <a:normAutofit lnSpcReduction="10000"/>
          </a:bodyPr>
          <a:lstStyle/>
          <a:p>
            <a:r>
              <a:rPr lang="en-CA" sz="2000" dirty="0" smtClean="0"/>
              <a:t>“First-Principles </a:t>
            </a:r>
            <a:r>
              <a:rPr lang="en-CA" sz="2000" dirty="0"/>
              <a:t>Modeling of Mixed Halide </a:t>
            </a:r>
            <a:r>
              <a:rPr lang="en-CA" sz="2000" dirty="0" err="1"/>
              <a:t>Organometal</a:t>
            </a:r>
            <a:r>
              <a:rPr lang="en-CA" sz="2000" dirty="0"/>
              <a:t> </a:t>
            </a:r>
            <a:r>
              <a:rPr lang="en-CA" sz="2000" dirty="0" err="1" smtClean="0"/>
              <a:t>Perovskites</a:t>
            </a:r>
            <a:r>
              <a:rPr lang="en-CA" sz="2000" dirty="0" smtClean="0"/>
              <a:t> for </a:t>
            </a:r>
            <a:r>
              <a:rPr lang="en-CA" sz="2000" dirty="0"/>
              <a:t>Photovoltaic </a:t>
            </a:r>
            <a:r>
              <a:rPr lang="en-CA" sz="2000" dirty="0" smtClean="0"/>
              <a:t>Applications” E </a:t>
            </a:r>
            <a:r>
              <a:rPr lang="en-CA" sz="2000" dirty="0" err="1"/>
              <a:t>Mosconi</a:t>
            </a:r>
            <a:r>
              <a:rPr lang="en-CA" sz="2000" dirty="0" smtClean="0"/>
              <a:t>, A </a:t>
            </a:r>
            <a:r>
              <a:rPr lang="en-CA" sz="2000" dirty="0" err="1"/>
              <a:t>Amat</a:t>
            </a:r>
            <a:r>
              <a:rPr lang="en-CA" sz="2000" dirty="0"/>
              <a:t>,</a:t>
            </a:r>
            <a:r>
              <a:rPr lang="en-CA" sz="2000" dirty="0" smtClean="0"/>
              <a:t> MK </a:t>
            </a:r>
            <a:r>
              <a:rPr lang="en-CA" sz="2000" dirty="0" err="1"/>
              <a:t>Nazeeruddin</a:t>
            </a:r>
            <a:r>
              <a:rPr lang="en-CA" sz="2000" dirty="0"/>
              <a:t>,</a:t>
            </a:r>
            <a:r>
              <a:rPr lang="en-CA" sz="2000" dirty="0" smtClean="0"/>
              <a:t> M </a:t>
            </a:r>
            <a:r>
              <a:rPr lang="en-CA" sz="2000" dirty="0" err="1" smtClean="0"/>
              <a:t>Grätzel</a:t>
            </a:r>
            <a:r>
              <a:rPr lang="en-CA" sz="2000" dirty="0"/>
              <a:t>,</a:t>
            </a:r>
            <a:r>
              <a:rPr lang="en-CA" sz="2000" dirty="0" smtClean="0"/>
              <a:t> </a:t>
            </a:r>
            <a:r>
              <a:rPr lang="en-CA" sz="2000" dirty="0"/>
              <a:t>and </a:t>
            </a:r>
            <a:r>
              <a:rPr lang="en-CA" sz="2000" dirty="0" smtClean="0"/>
              <a:t>F </a:t>
            </a:r>
            <a:r>
              <a:rPr lang="en-CA" sz="2000" dirty="0"/>
              <a:t>De Angelis </a:t>
            </a:r>
            <a:r>
              <a:rPr lang="en-CA" sz="2000" dirty="0" smtClean="0"/>
              <a:t/>
            </a:r>
            <a:br>
              <a:rPr lang="en-CA" sz="2000" dirty="0" smtClean="0"/>
            </a:br>
            <a:r>
              <a:rPr lang="en-CA" sz="2000" dirty="0" smtClean="0"/>
              <a:t>dx.doi.org/10.1021/jp4048659 J</a:t>
            </a:r>
            <a:r>
              <a:rPr lang="en-CA" sz="2000" dirty="0"/>
              <a:t>. Phys. Chem. C 2013, 117, </a:t>
            </a:r>
            <a:r>
              <a:rPr lang="en-CA" sz="2000" dirty="0" smtClean="0"/>
              <a:t>13902-13913</a:t>
            </a:r>
          </a:p>
          <a:p>
            <a:r>
              <a:rPr lang="en-CA" sz="2000" dirty="0" smtClean="0"/>
              <a:t>“Modeling </a:t>
            </a:r>
            <a:r>
              <a:rPr lang="en-CA" sz="2000" dirty="0"/>
              <a:t>of Lead Halide </a:t>
            </a:r>
            <a:r>
              <a:rPr lang="en-CA" sz="2000" dirty="0" err="1"/>
              <a:t>Perovskites</a:t>
            </a:r>
            <a:r>
              <a:rPr lang="en-CA" sz="2000" dirty="0"/>
              <a:t> for </a:t>
            </a:r>
            <a:r>
              <a:rPr lang="en-CA" sz="2000" dirty="0" smtClean="0"/>
              <a:t>Photovoltaic Applications” RA </a:t>
            </a:r>
            <a:r>
              <a:rPr lang="en-CA" sz="2000" dirty="0" err="1" smtClean="0"/>
              <a:t>Jishi</a:t>
            </a:r>
            <a:r>
              <a:rPr lang="en-CA" sz="2000" dirty="0" smtClean="0"/>
              <a:t>, OB Ta, AA Sharif, UCLA, </a:t>
            </a:r>
            <a:r>
              <a:rPr lang="en-CA" sz="2000" dirty="0" err="1" smtClean="0"/>
              <a:t>arXiv</a:t>
            </a:r>
            <a:r>
              <a:rPr lang="en-CA" sz="2000" dirty="0" smtClean="0"/>
              <a:t> May </a:t>
            </a:r>
            <a:r>
              <a:rPr lang="en-CA" sz="2000" dirty="0"/>
              <a:t>22, </a:t>
            </a:r>
            <a:r>
              <a:rPr lang="en-CA" sz="2000" dirty="0" smtClean="0"/>
              <a:t>2014</a:t>
            </a:r>
          </a:p>
          <a:p>
            <a:r>
              <a:rPr lang="en-CA" sz="2000" dirty="0" smtClean="0"/>
              <a:t>“Ferroelectric </a:t>
            </a:r>
            <a:r>
              <a:rPr lang="en-CA" sz="2000" dirty="0"/>
              <a:t>contributions to anomalous hysteresis </a:t>
            </a:r>
            <a:r>
              <a:rPr lang="en-CA" sz="2000" dirty="0" smtClean="0"/>
              <a:t/>
            </a:r>
            <a:br>
              <a:rPr lang="en-CA" sz="2000" dirty="0" smtClean="0"/>
            </a:br>
            <a:r>
              <a:rPr lang="en-CA" sz="2000" dirty="0" smtClean="0"/>
              <a:t>in </a:t>
            </a:r>
            <a:r>
              <a:rPr lang="en-CA" sz="2000" dirty="0"/>
              <a:t>hybrid </a:t>
            </a:r>
            <a:r>
              <a:rPr lang="en-CA" sz="2000" dirty="0" err="1"/>
              <a:t>perovskite</a:t>
            </a:r>
            <a:r>
              <a:rPr lang="en-CA" sz="2000" dirty="0"/>
              <a:t> solar </a:t>
            </a:r>
            <a:r>
              <a:rPr lang="en-CA" sz="2000" dirty="0" smtClean="0"/>
              <a:t>cells” JM </a:t>
            </a:r>
            <a:r>
              <a:rPr lang="en-CA" sz="2000" dirty="0"/>
              <a:t>Frost, </a:t>
            </a:r>
            <a:r>
              <a:rPr lang="en-CA" sz="2000" dirty="0" smtClean="0"/>
              <a:t>KT </a:t>
            </a:r>
            <a:r>
              <a:rPr lang="en-CA" sz="2000" dirty="0"/>
              <a:t>Butler, </a:t>
            </a:r>
            <a:r>
              <a:rPr lang="en-CA" sz="2000" dirty="0" smtClean="0"/>
              <a:t/>
            </a:r>
            <a:br>
              <a:rPr lang="en-CA" sz="2000" dirty="0" smtClean="0"/>
            </a:br>
            <a:r>
              <a:rPr lang="en-CA" sz="2000" dirty="0" smtClean="0"/>
              <a:t>and A Walsh, </a:t>
            </a:r>
            <a:r>
              <a:rPr lang="en-CA" sz="2000" dirty="0" err="1" smtClean="0"/>
              <a:t>uBath</a:t>
            </a:r>
            <a:r>
              <a:rPr lang="en-CA" sz="2000" dirty="0" smtClean="0"/>
              <a:t>, </a:t>
            </a:r>
            <a:r>
              <a:rPr lang="en-CA" sz="2000" dirty="0" err="1" smtClean="0"/>
              <a:t>arXiv</a:t>
            </a:r>
            <a:r>
              <a:rPr lang="en-CA" sz="2000" dirty="0" smtClean="0"/>
              <a:t> May 23, 2014</a:t>
            </a:r>
          </a:p>
          <a:p>
            <a:r>
              <a:rPr lang="en-CA" sz="2000" dirty="0" smtClean="0"/>
              <a:t>Giant spin-orbit coupling: “Importance </a:t>
            </a:r>
            <a:r>
              <a:rPr lang="en-CA" sz="2000" dirty="0"/>
              <a:t>of Spin-Orbit </a:t>
            </a:r>
            <a:r>
              <a:rPr lang="en-CA" sz="2000" dirty="0" smtClean="0"/>
              <a:t/>
            </a:r>
            <a:br>
              <a:rPr lang="en-CA" sz="2000" dirty="0" smtClean="0"/>
            </a:br>
            <a:r>
              <a:rPr lang="en-CA" sz="2000" dirty="0" smtClean="0"/>
              <a:t>Coupling </a:t>
            </a:r>
            <a:r>
              <a:rPr lang="en-CA" sz="2000" dirty="0"/>
              <a:t>in Hybrid </a:t>
            </a:r>
            <a:r>
              <a:rPr lang="en-CA" sz="2000" dirty="0" smtClean="0"/>
              <a:t>Organic/Inorganic </a:t>
            </a:r>
            <a:r>
              <a:rPr lang="en-CA" sz="2000" dirty="0" err="1" smtClean="0"/>
              <a:t>Perovskites</a:t>
            </a:r>
            <a:r>
              <a:rPr lang="en-CA" sz="2000" dirty="0" smtClean="0"/>
              <a:t> </a:t>
            </a:r>
            <a:r>
              <a:rPr lang="en-CA" sz="2000" dirty="0"/>
              <a:t>for </a:t>
            </a:r>
            <a:r>
              <a:rPr lang="en-CA" sz="2000" dirty="0" smtClean="0"/>
              <a:t/>
            </a:r>
            <a:br>
              <a:rPr lang="en-CA" sz="2000" dirty="0" smtClean="0"/>
            </a:br>
            <a:r>
              <a:rPr lang="en-CA" sz="2000" dirty="0" smtClean="0"/>
              <a:t>Photovoltaic Applications” J Even … C </a:t>
            </a:r>
            <a:r>
              <a:rPr lang="en-CA" sz="2000" dirty="0" err="1" smtClean="0"/>
              <a:t>Katan</a:t>
            </a:r>
            <a:r>
              <a:rPr lang="en-CA" sz="2000" dirty="0" smtClean="0"/>
              <a:t>, </a:t>
            </a:r>
            <a:r>
              <a:rPr lang="de-DE" sz="2000" dirty="0"/>
              <a:t>dx.doi.org/10.1021/jz401532q </a:t>
            </a:r>
            <a:r>
              <a:rPr lang="de-DE" sz="2000" dirty="0" smtClean="0"/>
              <a:t> </a:t>
            </a:r>
            <a:br>
              <a:rPr lang="de-DE" sz="2000" dirty="0" smtClean="0"/>
            </a:br>
            <a:r>
              <a:rPr lang="de-DE" sz="2000" dirty="0" smtClean="0"/>
              <a:t>J</a:t>
            </a:r>
            <a:r>
              <a:rPr lang="de-DE" sz="2000" dirty="0"/>
              <a:t>. Phys. Chem. </a:t>
            </a:r>
            <a:r>
              <a:rPr lang="de-DE" sz="2000" dirty="0" err="1"/>
              <a:t>Lett</a:t>
            </a:r>
            <a:r>
              <a:rPr lang="de-DE" sz="2000" dirty="0"/>
              <a:t>. 2013, 4, 2999-3005</a:t>
            </a:r>
            <a:endParaRPr lang="en-CA"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852936"/>
            <a:ext cx="2699560" cy="393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44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 y="3501008"/>
            <a:ext cx="4912668" cy="335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CA" dirty="0" smtClean="0"/>
              <a:t>Modeling (2)</a:t>
            </a:r>
            <a:endParaRPr lang="en-CA" dirty="0"/>
          </a:p>
        </p:txBody>
      </p:sp>
      <p:sp>
        <p:nvSpPr>
          <p:cNvPr id="5" name="TextBox 4"/>
          <p:cNvSpPr txBox="1"/>
          <p:nvPr/>
        </p:nvSpPr>
        <p:spPr>
          <a:xfrm>
            <a:off x="5148064" y="5589240"/>
            <a:ext cx="3312368" cy="954107"/>
          </a:xfrm>
          <a:prstGeom prst="rect">
            <a:avLst/>
          </a:prstGeom>
          <a:noFill/>
        </p:spPr>
        <p:txBody>
          <a:bodyPr wrap="square" rtlCol="0">
            <a:spAutoFit/>
          </a:bodyPr>
          <a:lstStyle/>
          <a:p>
            <a:r>
              <a:rPr lang="en-CA" sz="1400" dirty="0"/>
              <a:t>“Modeling of Lead Halide </a:t>
            </a:r>
            <a:r>
              <a:rPr lang="en-CA" sz="1400" dirty="0" err="1"/>
              <a:t>Perovskites</a:t>
            </a:r>
            <a:r>
              <a:rPr lang="en-CA" sz="1400" dirty="0"/>
              <a:t> for Photovoltaic Applications” RA </a:t>
            </a:r>
            <a:r>
              <a:rPr lang="en-CA" sz="1400" dirty="0" err="1"/>
              <a:t>Jishi</a:t>
            </a:r>
            <a:r>
              <a:rPr lang="en-CA" sz="1400" dirty="0"/>
              <a:t>, OB Ta, AA Sharif, UCLA, </a:t>
            </a:r>
            <a:r>
              <a:rPr lang="en-CA" sz="1400" dirty="0" err="1"/>
              <a:t>arXiv</a:t>
            </a:r>
            <a:r>
              <a:rPr lang="en-CA" sz="1400" dirty="0"/>
              <a:t> May 22, 2014</a:t>
            </a:r>
          </a:p>
          <a:p>
            <a:endParaRPr lang="en-CA" sz="1400" dirty="0"/>
          </a:p>
        </p:txBody>
      </p:sp>
      <p:sp>
        <p:nvSpPr>
          <p:cNvPr id="7" name="TextBox 6"/>
          <p:cNvSpPr txBox="1"/>
          <p:nvPr/>
        </p:nvSpPr>
        <p:spPr>
          <a:xfrm>
            <a:off x="544103" y="1340768"/>
            <a:ext cx="3739865" cy="1600438"/>
          </a:xfrm>
          <a:prstGeom prst="rect">
            <a:avLst/>
          </a:prstGeom>
          <a:noFill/>
        </p:spPr>
        <p:txBody>
          <a:bodyPr wrap="square" rtlCol="0">
            <a:spAutoFit/>
          </a:bodyPr>
          <a:lstStyle/>
          <a:p>
            <a:r>
              <a:rPr lang="en-CA" sz="1400" dirty="0"/>
              <a:t>“First-Principles Modeling of Mixed Halide </a:t>
            </a:r>
            <a:r>
              <a:rPr lang="en-CA" sz="1400" dirty="0" err="1"/>
              <a:t>Organometal</a:t>
            </a:r>
            <a:r>
              <a:rPr lang="en-CA" sz="1400" dirty="0"/>
              <a:t> </a:t>
            </a:r>
            <a:r>
              <a:rPr lang="en-CA" sz="1400" dirty="0" err="1"/>
              <a:t>Perovskites</a:t>
            </a:r>
            <a:r>
              <a:rPr lang="en-CA" sz="1400" dirty="0"/>
              <a:t> for Photovoltaic Applications” E </a:t>
            </a:r>
            <a:r>
              <a:rPr lang="en-CA" sz="1400" dirty="0" err="1"/>
              <a:t>Mosconi</a:t>
            </a:r>
            <a:r>
              <a:rPr lang="en-CA" sz="1400" dirty="0"/>
              <a:t>, A </a:t>
            </a:r>
            <a:r>
              <a:rPr lang="en-CA" sz="1400" dirty="0" err="1"/>
              <a:t>Amat</a:t>
            </a:r>
            <a:r>
              <a:rPr lang="en-CA" sz="1400" dirty="0"/>
              <a:t>, MK </a:t>
            </a:r>
            <a:r>
              <a:rPr lang="en-CA" sz="1400" dirty="0" err="1"/>
              <a:t>Nazeeruddin</a:t>
            </a:r>
            <a:r>
              <a:rPr lang="en-CA" sz="1400" dirty="0"/>
              <a:t>, M </a:t>
            </a:r>
            <a:r>
              <a:rPr lang="en-CA" sz="1400" dirty="0" err="1"/>
              <a:t>Grätzel</a:t>
            </a:r>
            <a:r>
              <a:rPr lang="en-CA" sz="1400" dirty="0"/>
              <a:t>, and F De Angelis </a:t>
            </a:r>
            <a:br>
              <a:rPr lang="en-CA" sz="1400" dirty="0"/>
            </a:br>
            <a:r>
              <a:rPr lang="en-CA" sz="1400" dirty="0"/>
              <a:t>dx.doi.org/10.1021/jp4048659 J. Phys. Chem. C 2013, 117, 13902-13913</a:t>
            </a:r>
          </a:p>
          <a:p>
            <a:endParaRPr lang="en-CA" sz="14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92172" y="-1983"/>
            <a:ext cx="4454471" cy="4223071"/>
          </a:xfrm>
        </p:spPr>
      </p:pic>
    </p:spTree>
    <p:extLst>
      <p:ext uri="{BB962C8B-B14F-4D97-AF65-F5344CB8AC3E}">
        <p14:creationId xmlns:p14="http://schemas.microsoft.com/office/powerpoint/2010/main" val="339687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Device Access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Hole transport materials (HTM)</a:t>
            </a:r>
          </a:p>
          <a:p>
            <a:r>
              <a:rPr lang="en-CA" dirty="0" smtClean="0"/>
              <a:t>Electron transport materials (ETM)</a:t>
            </a:r>
          </a:p>
          <a:p>
            <a:pPr lvl="1"/>
            <a:r>
              <a:rPr lang="en-CA" dirty="0" smtClean="0"/>
              <a:t>TiO</a:t>
            </a:r>
            <a:r>
              <a:rPr lang="en-CA" baseline="-25000" dirty="0" smtClean="0"/>
              <a:t>2</a:t>
            </a:r>
          </a:p>
          <a:p>
            <a:pPr lvl="1"/>
            <a:r>
              <a:rPr lang="en-CA" dirty="0" err="1" smtClean="0"/>
              <a:t>Nanorod</a:t>
            </a:r>
            <a:r>
              <a:rPr lang="en-CA" dirty="0" smtClean="0"/>
              <a:t> TiO</a:t>
            </a:r>
            <a:r>
              <a:rPr lang="en-CA" baseline="-25000" dirty="0" smtClean="0"/>
              <a:t>2</a:t>
            </a:r>
          </a:p>
          <a:p>
            <a:r>
              <a:rPr lang="en-CA" dirty="0" smtClean="0"/>
              <a:t>Surface passivation</a:t>
            </a:r>
          </a:p>
          <a:p>
            <a:pPr lvl="1"/>
            <a:r>
              <a:rPr lang="en-CA" dirty="0"/>
              <a:t>passivation of TiO</a:t>
            </a:r>
            <a:r>
              <a:rPr lang="en-CA" baseline="-25000" dirty="0"/>
              <a:t>2</a:t>
            </a:r>
            <a:r>
              <a:rPr lang="en-CA" dirty="0"/>
              <a:t> with Y</a:t>
            </a:r>
            <a:r>
              <a:rPr lang="en-CA" baseline="-25000" dirty="0"/>
              <a:t>2</a:t>
            </a:r>
            <a:r>
              <a:rPr lang="en-CA" dirty="0"/>
              <a:t>O</a:t>
            </a:r>
            <a:r>
              <a:rPr lang="en-CA" baseline="-25000" dirty="0"/>
              <a:t>3</a:t>
            </a:r>
            <a:r>
              <a:rPr lang="en-CA" dirty="0"/>
              <a:t> </a:t>
            </a:r>
            <a:r>
              <a:rPr lang="en-CA" dirty="0" smtClean="0"/>
              <a:t>DOI:10.1002/cphc.201301153 </a:t>
            </a:r>
          </a:p>
          <a:p>
            <a:r>
              <a:rPr lang="en-CA" dirty="0" err="1" smtClean="0"/>
              <a:t>Ohmic</a:t>
            </a:r>
            <a:r>
              <a:rPr lang="en-CA" dirty="0" smtClean="0"/>
              <a:t> contacts</a:t>
            </a:r>
          </a:p>
          <a:p>
            <a:r>
              <a:rPr lang="en-CA" dirty="0" smtClean="0"/>
              <a:t>Substrates</a:t>
            </a:r>
            <a:endParaRPr lang="en-CA" dirty="0"/>
          </a:p>
        </p:txBody>
      </p:sp>
    </p:spTree>
    <p:extLst>
      <p:ext uri="{BB962C8B-B14F-4D97-AF65-F5344CB8AC3E}">
        <p14:creationId xmlns:p14="http://schemas.microsoft.com/office/powerpoint/2010/main" val="395406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Material Processing</a:t>
            </a:r>
            <a:endParaRPr lang="en-CA" dirty="0"/>
          </a:p>
        </p:txBody>
      </p:sp>
      <p:sp>
        <p:nvSpPr>
          <p:cNvPr id="3" name="Content Placeholder 2"/>
          <p:cNvSpPr>
            <a:spLocks noGrp="1"/>
          </p:cNvSpPr>
          <p:nvPr>
            <p:ph idx="1"/>
          </p:nvPr>
        </p:nvSpPr>
        <p:spPr/>
        <p:txBody>
          <a:bodyPr/>
          <a:lstStyle/>
          <a:p>
            <a:r>
              <a:rPr lang="en-CA" dirty="0" smtClean="0"/>
              <a:t>TiO</a:t>
            </a:r>
            <a:r>
              <a:rPr lang="en-CA" baseline="-25000" dirty="0" smtClean="0"/>
              <a:t>2</a:t>
            </a:r>
            <a:r>
              <a:rPr lang="en-CA" dirty="0" smtClean="0"/>
              <a:t>: commercial </a:t>
            </a:r>
            <a:r>
              <a:rPr lang="en-CA" dirty="0" err="1" smtClean="0"/>
              <a:t>nanopowder</a:t>
            </a:r>
            <a:endParaRPr lang="en-CA" dirty="0" smtClean="0"/>
          </a:p>
          <a:p>
            <a:r>
              <a:rPr lang="en-CA" dirty="0" smtClean="0"/>
              <a:t>F:SnO</a:t>
            </a:r>
            <a:r>
              <a:rPr lang="en-CA" baseline="-25000" dirty="0" smtClean="0"/>
              <a:t>2</a:t>
            </a:r>
            <a:r>
              <a:rPr lang="en-CA" dirty="0" smtClean="0"/>
              <a:t> window: commercial</a:t>
            </a:r>
          </a:p>
          <a:p>
            <a:r>
              <a:rPr lang="en-CA" dirty="0" smtClean="0"/>
              <a:t>Rear electrode: metal on substrate</a:t>
            </a:r>
          </a:p>
          <a:p>
            <a:r>
              <a:rPr lang="en-CA" dirty="0" smtClean="0"/>
              <a:t>HTM: presently the most expensive</a:t>
            </a:r>
          </a:p>
          <a:p>
            <a:r>
              <a:rPr lang="en-CA" dirty="0" err="1" smtClean="0"/>
              <a:t>Perovskite</a:t>
            </a:r>
            <a:r>
              <a:rPr lang="en-CA" dirty="0" smtClean="0"/>
              <a:t>: </a:t>
            </a:r>
            <a:endParaRPr lang="en-CA" dirty="0"/>
          </a:p>
        </p:txBody>
      </p:sp>
    </p:spTree>
    <p:extLst>
      <p:ext uri="{BB962C8B-B14F-4D97-AF65-F5344CB8AC3E}">
        <p14:creationId xmlns:p14="http://schemas.microsoft.com/office/powerpoint/2010/main" val="1725659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900213"/>
            <a:ext cx="3240360" cy="3099103"/>
          </a:xfrm>
          <a:prstGeom prst="rect">
            <a:avLst/>
          </a:prstGeom>
        </p:spPr>
      </p:pic>
      <p:sp>
        <p:nvSpPr>
          <p:cNvPr id="2" name="Title 1"/>
          <p:cNvSpPr>
            <a:spLocks noGrp="1"/>
          </p:cNvSpPr>
          <p:nvPr>
            <p:ph type="title"/>
          </p:nvPr>
        </p:nvSpPr>
        <p:spPr/>
        <p:txBody>
          <a:bodyPr/>
          <a:lstStyle/>
          <a:p>
            <a:r>
              <a:rPr lang="en-CA" dirty="0" smtClean="0"/>
              <a:t>Hole Carrier Materials (HTM)</a:t>
            </a:r>
            <a:endParaRPr lang="en-CA" dirty="0"/>
          </a:p>
        </p:txBody>
      </p:sp>
      <p:sp>
        <p:nvSpPr>
          <p:cNvPr id="3" name="Content Placeholder 2"/>
          <p:cNvSpPr>
            <a:spLocks noGrp="1"/>
          </p:cNvSpPr>
          <p:nvPr>
            <p:ph idx="1"/>
          </p:nvPr>
        </p:nvSpPr>
        <p:spPr>
          <a:xfrm>
            <a:off x="457200" y="1600200"/>
            <a:ext cx="5626968" cy="4525963"/>
          </a:xfrm>
        </p:spPr>
        <p:txBody>
          <a:bodyPr/>
          <a:lstStyle/>
          <a:p>
            <a:r>
              <a:rPr lang="en-CA" dirty="0" smtClean="0"/>
              <a:t>Spiro-</a:t>
            </a:r>
            <a:r>
              <a:rPr lang="en-CA" dirty="0" err="1" smtClean="0"/>
              <a:t>OMeTAD</a:t>
            </a:r>
            <a:endParaRPr lang="en-CA" dirty="0" smtClean="0"/>
          </a:p>
          <a:p>
            <a:r>
              <a:rPr lang="en-CA" dirty="0" smtClean="0"/>
              <a:t>Copper iodide (</a:t>
            </a:r>
            <a:r>
              <a:rPr lang="en-CA" dirty="0" err="1" smtClean="0"/>
              <a:t>CuI</a:t>
            </a:r>
            <a:r>
              <a:rPr lang="en-CA" dirty="0" smtClean="0"/>
              <a:t>): known good hole conductor </a:t>
            </a:r>
            <a:br>
              <a:rPr lang="en-CA" dirty="0" smtClean="0"/>
            </a:br>
            <a:r>
              <a:rPr lang="en-CA" sz="2000" dirty="0" smtClean="0"/>
              <a:t>Christians et al UND Indiana DOI:10.1021/ja411014k and also DOI:10.1016/j.jssc.2005.07.015</a:t>
            </a:r>
          </a:p>
          <a:p>
            <a:r>
              <a:rPr lang="en-CA" dirty="0" smtClean="0"/>
              <a:t>PTAA, P3HT, PCPDTBT</a:t>
            </a:r>
          </a:p>
          <a:p>
            <a:r>
              <a:rPr lang="en-CA" dirty="0" err="1" smtClean="0"/>
              <a:t>Thiophenes</a:t>
            </a:r>
            <a:r>
              <a:rPr lang="en-CA" dirty="0" smtClean="0"/>
              <a:t> are historical</a:t>
            </a:r>
            <a:endParaRPr lang="en-CA" dirty="0"/>
          </a:p>
        </p:txBody>
      </p:sp>
      <p:sp>
        <p:nvSpPr>
          <p:cNvPr id="9" name="TextBox 8"/>
          <p:cNvSpPr txBox="1"/>
          <p:nvPr/>
        </p:nvSpPr>
        <p:spPr>
          <a:xfrm>
            <a:off x="1475656" y="6237312"/>
            <a:ext cx="5976664" cy="646331"/>
          </a:xfrm>
          <a:prstGeom prst="rect">
            <a:avLst/>
          </a:prstGeom>
          <a:noFill/>
        </p:spPr>
        <p:txBody>
          <a:bodyPr wrap="square" rtlCol="0">
            <a:spAutoFit/>
          </a:bodyPr>
          <a:lstStyle/>
          <a:p>
            <a:pPr algn="r"/>
            <a:r>
              <a:rPr lang="en-CA" dirty="0" smtClean="0"/>
              <a:t>PTAA</a:t>
            </a:r>
          </a:p>
          <a:p>
            <a:pPr algn="r"/>
            <a:r>
              <a:rPr lang="en-CA" dirty="0" smtClean="0"/>
              <a:t>poly[</a:t>
            </a:r>
            <a:r>
              <a:rPr lang="en-CA" dirty="0" err="1" smtClean="0"/>
              <a:t>bis</a:t>
            </a:r>
            <a:r>
              <a:rPr lang="en-CA" dirty="0" smtClean="0"/>
              <a:t>(4-phenyl</a:t>
            </a:r>
            <a:r>
              <a:rPr lang="en-CA" dirty="0"/>
              <a:t>)(2,4,6-trimethylphenyl)amine]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1" y="5334305"/>
            <a:ext cx="1656184" cy="12261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1" y="5387576"/>
            <a:ext cx="2214836" cy="14205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6712" y="5301208"/>
            <a:ext cx="1751792" cy="1506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280" y="1371875"/>
            <a:ext cx="1492944" cy="1841101"/>
          </a:xfrm>
          <a:prstGeom prst="rect">
            <a:avLst/>
          </a:prstGeom>
        </p:spPr>
      </p:pic>
    </p:spTree>
    <p:extLst>
      <p:ext uri="{BB962C8B-B14F-4D97-AF65-F5344CB8AC3E}">
        <p14:creationId xmlns:p14="http://schemas.microsoft.com/office/powerpoint/2010/main" val="4088294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Manufacturability</a:t>
            </a:r>
            <a:endParaRPr lang="en-CA" dirty="0"/>
          </a:p>
        </p:txBody>
      </p:sp>
      <p:sp>
        <p:nvSpPr>
          <p:cNvPr id="3" name="Content Placeholder 2"/>
          <p:cNvSpPr>
            <a:spLocks noGrp="1"/>
          </p:cNvSpPr>
          <p:nvPr>
            <p:ph idx="1"/>
          </p:nvPr>
        </p:nvSpPr>
        <p:spPr>
          <a:xfrm>
            <a:off x="323528" y="1783357"/>
            <a:ext cx="8229600" cy="4525963"/>
          </a:xfrm>
        </p:spPr>
        <p:txBody>
          <a:bodyPr/>
          <a:lstStyle/>
          <a:p>
            <a:r>
              <a:rPr lang="en-CA" dirty="0" err="1"/>
              <a:t>Perovskite</a:t>
            </a:r>
            <a:r>
              <a:rPr lang="en-CA" dirty="0"/>
              <a:t> synthesis</a:t>
            </a:r>
          </a:p>
          <a:p>
            <a:pPr lvl="1"/>
            <a:r>
              <a:rPr lang="en-CA" i="1" dirty="0"/>
              <a:t>In situ </a:t>
            </a:r>
            <a:r>
              <a:rPr lang="en-CA" dirty="0"/>
              <a:t>chemical </a:t>
            </a:r>
            <a:r>
              <a:rPr lang="en-CA" dirty="0" smtClean="0"/>
              <a:t>reaction</a:t>
            </a:r>
            <a:r>
              <a:rPr lang="en-CA" dirty="0"/>
              <a:t/>
            </a:r>
            <a:br>
              <a:rPr lang="en-CA" dirty="0"/>
            </a:br>
            <a:r>
              <a:rPr lang="en-CA" dirty="0" smtClean="0"/>
              <a:t>CH</a:t>
            </a:r>
            <a:r>
              <a:rPr lang="en-CA" baseline="-25000" dirty="0" smtClean="0"/>
              <a:t>3</a:t>
            </a:r>
            <a:r>
              <a:rPr lang="en-CA" dirty="0" smtClean="0"/>
              <a:t>NH</a:t>
            </a:r>
            <a:r>
              <a:rPr lang="en-CA" baseline="-25000" dirty="0" smtClean="0"/>
              <a:t>2</a:t>
            </a:r>
            <a:r>
              <a:rPr lang="en-CA" dirty="0" smtClean="0"/>
              <a:t> + HI </a:t>
            </a:r>
            <a:r>
              <a:rPr lang="en-CA" dirty="0" smtClean="0">
                <a:sym typeface="Symbol"/>
              </a:rPr>
              <a:t> </a:t>
            </a:r>
            <a:r>
              <a:rPr lang="en-CA" dirty="0" smtClean="0"/>
              <a:t>CH</a:t>
            </a:r>
            <a:r>
              <a:rPr lang="en-CA" baseline="-25000" dirty="0" smtClean="0"/>
              <a:t>3</a:t>
            </a:r>
            <a:r>
              <a:rPr lang="en-CA" dirty="0" smtClean="0"/>
              <a:t>NH</a:t>
            </a:r>
            <a:r>
              <a:rPr lang="en-CA" baseline="-25000" dirty="0" smtClean="0"/>
              <a:t>3</a:t>
            </a:r>
            <a:r>
              <a:rPr lang="en-CA" dirty="0" smtClean="0"/>
              <a:t>I + PbI</a:t>
            </a:r>
            <a:r>
              <a:rPr lang="en-CA" baseline="-25000" dirty="0" smtClean="0"/>
              <a:t>2</a:t>
            </a:r>
            <a:r>
              <a:rPr lang="en-CA" dirty="0" smtClean="0"/>
              <a:t> </a:t>
            </a:r>
            <a:r>
              <a:rPr lang="en-CA" dirty="0">
                <a:sym typeface="Symbol"/>
              </a:rPr>
              <a:t> </a:t>
            </a:r>
            <a:r>
              <a:rPr lang="en-CA" dirty="0" smtClean="0"/>
              <a:t>CH</a:t>
            </a:r>
            <a:r>
              <a:rPr lang="en-CA" baseline="-25000" dirty="0" smtClean="0"/>
              <a:t>3</a:t>
            </a:r>
            <a:r>
              <a:rPr lang="en-CA" dirty="0" smtClean="0"/>
              <a:t>NH</a:t>
            </a:r>
            <a:r>
              <a:rPr lang="en-CA" baseline="-25000" dirty="0" smtClean="0"/>
              <a:t>3</a:t>
            </a:r>
            <a:r>
              <a:rPr lang="en-CA" dirty="0" smtClean="0"/>
              <a:t>PbI</a:t>
            </a:r>
            <a:r>
              <a:rPr lang="en-CA" baseline="-25000" dirty="0" smtClean="0"/>
              <a:t>3</a:t>
            </a:r>
            <a:r>
              <a:rPr lang="en-CA" dirty="0" smtClean="0"/>
              <a:t> </a:t>
            </a:r>
          </a:p>
          <a:p>
            <a:pPr lvl="1"/>
            <a:r>
              <a:rPr lang="en-CA" dirty="0" smtClean="0"/>
              <a:t>Vapour </a:t>
            </a:r>
            <a:r>
              <a:rPr lang="en-CA" dirty="0"/>
              <a:t>deposition CH</a:t>
            </a:r>
            <a:r>
              <a:rPr lang="en-CA" baseline="-25000" dirty="0"/>
              <a:t>3</a:t>
            </a:r>
            <a:r>
              <a:rPr lang="en-CA" dirty="0"/>
              <a:t>NH</a:t>
            </a:r>
            <a:r>
              <a:rPr lang="en-CA" baseline="-25000" dirty="0"/>
              <a:t>3</a:t>
            </a:r>
            <a:r>
              <a:rPr lang="en-CA" dirty="0"/>
              <a:t>I and PbI</a:t>
            </a:r>
            <a:r>
              <a:rPr lang="en-CA" baseline="-25000" dirty="0"/>
              <a:t>2</a:t>
            </a:r>
            <a:r>
              <a:rPr lang="en-CA" dirty="0"/>
              <a:t/>
            </a:r>
            <a:br>
              <a:rPr lang="en-CA" dirty="0"/>
            </a:br>
            <a:r>
              <a:rPr lang="en-CA" sz="1600" dirty="0"/>
              <a:t>Efficient planar </a:t>
            </a:r>
            <a:r>
              <a:rPr lang="en-CA" sz="1600" dirty="0" err="1"/>
              <a:t>heterojunction</a:t>
            </a:r>
            <a:r>
              <a:rPr lang="en-CA" sz="1600" dirty="0"/>
              <a:t> </a:t>
            </a:r>
            <a:r>
              <a:rPr lang="en-CA" sz="1600" dirty="0" err="1"/>
              <a:t>perovskite</a:t>
            </a:r>
            <a:r>
              <a:rPr lang="en-CA" sz="1600" dirty="0"/>
              <a:t> solar cells by vapour deposition, Liu et al, Nature 501, 395–398 (2013) doi:10.1038/nature12509 </a:t>
            </a:r>
          </a:p>
          <a:p>
            <a:pPr lvl="1"/>
            <a:r>
              <a:rPr lang="en-CA" dirty="0"/>
              <a:t>Epitaxial? </a:t>
            </a:r>
            <a:r>
              <a:rPr lang="en-CA" sz="2000" dirty="0" smtClean="0"/>
              <a:t>(“Digital </a:t>
            </a:r>
            <a:r>
              <a:rPr lang="en-CA" sz="2000" dirty="0"/>
              <a:t>chemical vapor deposition (CVD) method for forming a multi-component oxide </a:t>
            </a:r>
            <a:r>
              <a:rPr lang="en-CA" sz="2000" dirty="0" smtClean="0"/>
              <a:t>layer” </a:t>
            </a:r>
            <a:r>
              <a:rPr lang="en-CA" sz="2000" dirty="0"/>
              <a:t>US 5972430 </a:t>
            </a:r>
            <a:r>
              <a:rPr lang="en-CA" sz="2000" dirty="0" smtClean="0"/>
              <a:t>A = oxides, not </a:t>
            </a:r>
            <a:r>
              <a:rPr lang="en-CA" sz="2000" dirty="0" err="1" smtClean="0"/>
              <a:t>organo</a:t>
            </a:r>
            <a:r>
              <a:rPr lang="en-CA" sz="2000" dirty="0" smtClean="0"/>
              <a:t>-lead-halides)</a:t>
            </a:r>
            <a:endParaRPr lang="en-CA" sz="2000" dirty="0"/>
          </a:p>
          <a:p>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427" y="69476"/>
            <a:ext cx="3779912" cy="2362445"/>
          </a:xfrm>
          <a:prstGeom prst="rect">
            <a:avLst/>
          </a:prstGeom>
        </p:spPr>
      </p:pic>
      <p:sp>
        <p:nvSpPr>
          <p:cNvPr id="6" name="TextBox 5"/>
          <p:cNvSpPr txBox="1"/>
          <p:nvPr/>
        </p:nvSpPr>
        <p:spPr>
          <a:xfrm>
            <a:off x="5004048" y="2431921"/>
            <a:ext cx="4032448" cy="276999"/>
          </a:xfrm>
          <a:prstGeom prst="rect">
            <a:avLst/>
          </a:prstGeom>
          <a:noFill/>
        </p:spPr>
        <p:txBody>
          <a:bodyPr wrap="square" rtlCol="0">
            <a:spAutoFit/>
          </a:bodyPr>
          <a:lstStyle/>
          <a:p>
            <a:pPr algn="r"/>
            <a:r>
              <a:rPr lang="en-CA" sz="1200" i="1" dirty="0" smtClean="0"/>
              <a:t>“Professor </a:t>
            </a:r>
            <a:r>
              <a:rPr lang="en-CA" sz="1200" i="1" dirty="0" err="1" smtClean="0"/>
              <a:t>Branestawm’s</a:t>
            </a:r>
            <a:r>
              <a:rPr lang="en-CA" sz="1200" i="1" dirty="0" smtClean="0"/>
              <a:t> apparatus for cooking potatoes.”</a:t>
            </a:r>
            <a:endParaRPr lang="en-CA" sz="1200" i="1" dirty="0"/>
          </a:p>
        </p:txBody>
      </p:sp>
    </p:spTree>
    <p:extLst>
      <p:ext uri="{BB962C8B-B14F-4D97-AF65-F5344CB8AC3E}">
        <p14:creationId xmlns:p14="http://schemas.microsoft.com/office/powerpoint/2010/main" val="1632419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8216" y="297701"/>
            <a:ext cx="6245784" cy="5141168"/>
          </a:xfrm>
        </p:spPr>
      </p:pic>
      <p:sp>
        <p:nvSpPr>
          <p:cNvPr id="5" name="TextBox 4"/>
          <p:cNvSpPr txBox="1"/>
          <p:nvPr/>
        </p:nvSpPr>
        <p:spPr>
          <a:xfrm>
            <a:off x="251520" y="1196752"/>
            <a:ext cx="3600400" cy="954107"/>
          </a:xfrm>
          <a:prstGeom prst="rect">
            <a:avLst/>
          </a:prstGeom>
          <a:noFill/>
        </p:spPr>
        <p:txBody>
          <a:bodyPr wrap="square" rtlCol="0">
            <a:spAutoFit/>
          </a:bodyPr>
          <a:lstStyle/>
          <a:p>
            <a:r>
              <a:rPr lang="en-CA" sz="1400" dirty="0" smtClean="0"/>
              <a:t>“Efficient </a:t>
            </a:r>
            <a:r>
              <a:rPr lang="en-CA" sz="1400" dirty="0"/>
              <a:t>planar </a:t>
            </a:r>
            <a:r>
              <a:rPr lang="en-CA" sz="1400" dirty="0" err="1"/>
              <a:t>heterojunction</a:t>
            </a:r>
            <a:r>
              <a:rPr lang="en-CA" sz="1400" dirty="0"/>
              <a:t> </a:t>
            </a:r>
            <a:r>
              <a:rPr lang="en-CA" sz="1400" dirty="0" err="1"/>
              <a:t>perovskite</a:t>
            </a:r>
            <a:r>
              <a:rPr lang="en-CA" sz="1400" dirty="0"/>
              <a:t> solar cells by vapour </a:t>
            </a:r>
            <a:r>
              <a:rPr lang="en-CA" sz="1400" dirty="0" smtClean="0"/>
              <a:t>deposition” </a:t>
            </a:r>
            <a:r>
              <a:rPr lang="en-CA" sz="1400" dirty="0"/>
              <a:t>Liu et al, Nature 501, 395–398 (2013) doi:10.1038/nature12509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8869"/>
            <a:ext cx="9144000" cy="1423158"/>
          </a:xfrm>
          <a:prstGeom prst="rect">
            <a:avLst/>
          </a:prstGeom>
        </p:spPr>
      </p:pic>
      <p:sp>
        <p:nvSpPr>
          <p:cNvPr id="2" name="Title 1"/>
          <p:cNvSpPr>
            <a:spLocks noGrp="1"/>
          </p:cNvSpPr>
          <p:nvPr>
            <p:ph type="title"/>
          </p:nvPr>
        </p:nvSpPr>
        <p:spPr>
          <a:xfrm>
            <a:off x="457200" y="274638"/>
            <a:ext cx="6779096" cy="1143000"/>
          </a:xfrm>
        </p:spPr>
        <p:txBody>
          <a:bodyPr>
            <a:normAutofit/>
          </a:bodyPr>
          <a:lstStyle/>
          <a:p>
            <a:pPr algn="l"/>
            <a:r>
              <a:rPr lang="en-CA" sz="2800" dirty="0" smtClean="0"/>
              <a:t>Manufacturability (2)</a:t>
            </a:r>
            <a:endParaRPr lang="en-CA"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276872"/>
            <a:ext cx="3084389" cy="2612607"/>
          </a:xfrm>
          <a:prstGeom prst="rect">
            <a:avLst/>
          </a:prstGeom>
        </p:spPr>
      </p:pic>
    </p:spTree>
    <p:extLst>
      <p:ext uri="{BB962C8B-B14F-4D97-AF65-F5344CB8AC3E}">
        <p14:creationId xmlns:p14="http://schemas.microsoft.com/office/powerpoint/2010/main" val="287986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Reliability</a:t>
            </a:r>
            <a:endParaRPr lang="en-CA" dirty="0"/>
          </a:p>
        </p:txBody>
      </p:sp>
      <p:sp>
        <p:nvSpPr>
          <p:cNvPr id="3" name="Content Placeholder 2"/>
          <p:cNvSpPr>
            <a:spLocks noGrp="1"/>
          </p:cNvSpPr>
          <p:nvPr>
            <p:ph idx="1"/>
          </p:nvPr>
        </p:nvSpPr>
        <p:spPr>
          <a:xfrm>
            <a:off x="395536" y="1268760"/>
            <a:ext cx="8229600" cy="4525963"/>
          </a:xfrm>
        </p:spPr>
        <p:txBody>
          <a:bodyPr>
            <a:normAutofit fontScale="70000" lnSpcReduction="20000"/>
          </a:bodyPr>
          <a:lstStyle/>
          <a:p>
            <a:r>
              <a:rPr lang="en-CA" dirty="0" smtClean="0"/>
              <a:t>CH</a:t>
            </a:r>
            <a:r>
              <a:rPr lang="en-CA" baseline="-25000" dirty="0" smtClean="0"/>
              <a:t>3</a:t>
            </a:r>
            <a:r>
              <a:rPr lang="en-CA" dirty="0" smtClean="0"/>
              <a:t>NH</a:t>
            </a:r>
            <a:r>
              <a:rPr lang="en-CA" baseline="-25000" dirty="0" smtClean="0"/>
              <a:t>3</a:t>
            </a:r>
            <a:r>
              <a:rPr lang="en-CA" dirty="0" smtClean="0"/>
              <a:t>PbI</a:t>
            </a:r>
            <a:r>
              <a:rPr lang="en-CA" baseline="-25000" dirty="0" smtClean="0"/>
              <a:t>3</a:t>
            </a:r>
            <a:r>
              <a:rPr lang="en-CA" dirty="0" smtClean="0"/>
              <a:t> degrades with moisture</a:t>
            </a:r>
            <a:br>
              <a:rPr lang="en-CA" dirty="0" smtClean="0"/>
            </a:br>
            <a:r>
              <a:rPr lang="it-IT" dirty="0" smtClean="0"/>
              <a:t>J.H</a:t>
            </a:r>
            <a:r>
              <a:rPr lang="it-IT" dirty="0"/>
              <a:t>. </a:t>
            </a:r>
            <a:r>
              <a:rPr lang="it-IT" dirty="0" smtClean="0"/>
              <a:t>Noh </a:t>
            </a:r>
            <a:r>
              <a:rPr lang="it-IT" dirty="0"/>
              <a:t>et al. Nano Letters 13 (2013) </a:t>
            </a:r>
            <a:r>
              <a:rPr lang="it-IT" dirty="0" smtClean="0"/>
              <a:t>1764</a:t>
            </a:r>
          </a:p>
          <a:p>
            <a:r>
              <a:rPr lang="en-CA" dirty="0" smtClean="0"/>
              <a:t>Zhao </a:t>
            </a:r>
            <a:r>
              <a:rPr lang="en-CA" i="1" dirty="0"/>
              <a:t>et al </a:t>
            </a:r>
            <a:r>
              <a:rPr lang="en-CA" dirty="0"/>
              <a:t>2014 </a:t>
            </a:r>
            <a:r>
              <a:rPr lang="en-CA" sz="2400" dirty="0">
                <a:hlinkClick r:id="rId2"/>
              </a:rPr>
              <a:t>http://dx.doi.org/10.1039/C3CC48522F</a:t>
            </a:r>
            <a:r>
              <a:rPr lang="en-CA" sz="2400" dirty="0"/>
              <a:t> </a:t>
            </a:r>
            <a:endParaRPr lang="en-CA" dirty="0"/>
          </a:p>
          <a:p>
            <a:endParaRPr lang="it-IT" dirty="0" smtClean="0"/>
          </a:p>
          <a:p>
            <a:endParaRPr lang="it-IT" dirty="0" smtClean="0"/>
          </a:p>
          <a:p>
            <a:endParaRPr lang="it-IT" dirty="0" smtClean="0"/>
          </a:p>
          <a:p>
            <a:endParaRPr lang="it-IT" dirty="0"/>
          </a:p>
          <a:p>
            <a:endParaRPr lang="it-IT" dirty="0" smtClean="0"/>
          </a:p>
          <a:p>
            <a:endParaRPr lang="it-IT" dirty="0"/>
          </a:p>
          <a:p>
            <a:r>
              <a:rPr lang="it-IT" dirty="0" smtClean="0"/>
              <a:t>"Atomistic </a:t>
            </a:r>
            <a:r>
              <a:rPr lang="it-IT" dirty="0"/>
              <a:t>Origins of High-Performance </a:t>
            </a:r>
            <a:r>
              <a:rPr lang="it-IT" dirty="0" smtClean="0"/>
              <a:t/>
            </a:r>
            <a:br>
              <a:rPr lang="it-IT" dirty="0" smtClean="0"/>
            </a:br>
            <a:r>
              <a:rPr lang="it-IT" dirty="0" smtClean="0"/>
              <a:t>in </a:t>
            </a:r>
            <a:r>
              <a:rPr lang="it-IT" dirty="0"/>
              <a:t>Hybrid Halide </a:t>
            </a:r>
            <a:r>
              <a:rPr lang="it-IT" dirty="0" smtClean="0"/>
              <a:t>Perovskite Solar Cells", </a:t>
            </a:r>
            <a:br>
              <a:rPr lang="it-IT" dirty="0" smtClean="0"/>
            </a:br>
            <a:r>
              <a:rPr lang="it-IT" dirty="0" smtClean="0"/>
              <a:t>Frost et al, Nano Letters Jan 2014</a:t>
            </a:r>
          </a:p>
          <a:p>
            <a:r>
              <a:rPr lang="it-IT" dirty="0" smtClean="0"/>
              <a:t>UV degradation: in absorber?  in TiO</a:t>
            </a:r>
            <a:r>
              <a:rPr lang="it-IT" baseline="-25000" dirty="0" smtClean="0"/>
              <a:t>2</a:t>
            </a:r>
            <a:r>
              <a:rPr lang="it-IT" dirty="0" smtClean="0"/>
              <a:t>?</a:t>
            </a:r>
            <a:endParaRPr lang="en-CA" dirty="0"/>
          </a:p>
        </p:txBody>
      </p:sp>
      <p:pic>
        <p:nvPicPr>
          <p:cNvPr id="2052" name="Picture 4" descr="C:\Users\jcoo4\AppData\Local\Microsoft\Windows\Temporary Internet Files\Content.IE5\KRH334YY\MM900236451[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7250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2348880"/>
            <a:ext cx="7272808" cy="1815882"/>
          </a:xfrm>
          <a:prstGeom prst="rect">
            <a:avLst/>
          </a:prstGeom>
          <a:noFill/>
        </p:spPr>
        <p:txBody>
          <a:bodyPr wrap="square" rtlCol="0">
            <a:spAutoFit/>
          </a:bodyPr>
          <a:lstStyle/>
          <a:p>
            <a:r>
              <a:rPr lang="en-CA" sz="1400" dirty="0" smtClean="0"/>
              <a:t>(CH</a:t>
            </a:r>
            <a:r>
              <a:rPr lang="en-CA" sz="1400" baseline="-25000" dirty="0" smtClean="0"/>
              <a:t>3</a:t>
            </a:r>
            <a:r>
              <a:rPr lang="en-CA" sz="1400" dirty="0" smtClean="0"/>
              <a:t>NH</a:t>
            </a:r>
            <a:r>
              <a:rPr lang="en-CA" sz="1400" baseline="-25000" dirty="0" smtClean="0"/>
              <a:t>3</a:t>
            </a:r>
            <a:r>
              <a:rPr lang="en-CA" sz="1400" dirty="0" smtClean="0"/>
              <a:t>)PbI</a:t>
            </a:r>
            <a:r>
              <a:rPr lang="en-CA" sz="1400" baseline="-25000" dirty="0" smtClean="0"/>
              <a:t>3</a:t>
            </a:r>
            <a:r>
              <a:rPr lang="en-CA" sz="1400" dirty="0" smtClean="0"/>
              <a:t> is not stable (with color bleaching) in polar solvents or in solutions containing high iodine/iodide concentrations.</a:t>
            </a:r>
            <a:r>
              <a:rPr lang="en-CA" sz="1400" baseline="30000" dirty="0" smtClean="0">
                <a:hlinkClick r:id="rId4" tooltip="Select to navigate to reference"/>
              </a:rPr>
              <a:t>9,20</a:t>
            </a:r>
            <a:r>
              <a:rPr lang="en-CA" sz="1400" dirty="0" smtClean="0"/>
              <a:t> Although the exact mechanism underlying this stability issue is unclear, the reported color bleaching for (CH</a:t>
            </a:r>
            <a:r>
              <a:rPr lang="en-CA" sz="1400" baseline="-25000" dirty="0" smtClean="0"/>
              <a:t>3</a:t>
            </a:r>
            <a:r>
              <a:rPr lang="en-CA" sz="1400" dirty="0" smtClean="0"/>
              <a:t>NH</a:t>
            </a:r>
            <a:r>
              <a:rPr lang="en-CA" sz="1400" baseline="-25000" dirty="0" smtClean="0"/>
              <a:t>3</a:t>
            </a:r>
            <a:r>
              <a:rPr lang="en-CA" sz="1400" dirty="0" smtClean="0"/>
              <a:t>)PbI</a:t>
            </a:r>
            <a:r>
              <a:rPr lang="en-CA" sz="1400" baseline="-25000" dirty="0" smtClean="0"/>
              <a:t>3</a:t>
            </a:r>
            <a:r>
              <a:rPr lang="en-CA" sz="1400" dirty="0" smtClean="0"/>
              <a:t> is irreversible. The (CH</a:t>
            </a:r>
            <a:r>
              <a:rPr lang="en-CA" sz="1400" baseline="-25000" dirty="0" smtClean="0"/>
              <a:t>3</a:t>
            </a:r>
            <a:r>
              <a:rPr lang="en-CA" sz="1400" dirty="0" smtClean="0"/>
              <a:t>NH</a:t>
            </a:r>
            <a:r>
              <a:rPr lang="en-CA" sz="1400" baseline="-25000" dirty="0" smtClean="0"/>
              <a:t>3</a:t>
            </a:r>
            <a:r>
              <a:rPr lang="en-CA" sz="1400" dirty="0" smtClean="0"/>
              <a:t>)PbI</a:t>
            </a:r>
            <a:r>
              <a:rPr lang="en-CA" sz="1400" baseline="-25000" dirty="0" smtClean="0"/>
              <a:t>3</a:t>
            </a:r>
            <a:r>
              <a:rPr lang="en-CA" sz="1400" dirty="0" smtClean="0"/>
              <a:t> film changes its color from brown to yellow when exposed to water, and cannot turn back from yellow to brown after the removal of water. In this study, we show that the NH</a:t>
            </a:r>
            <a:r>
              <a:rPr lang="en-CA" sz="1400" baseline="-25000" dirty="0" smtClean="0"/>
              <a:t>3</a:t>
            </a:r>
            <a:r>
              <a:rPr lang="en-CA" sz="1400" dirty="0" smtClean="0"/>
              <a:t> gas induces a phase transformation of the </a:t>
            </a:r>
            <a:r>
              <a:rPr lang="en-CA" sz="1400" dirty="0" err="1" smtClean="0"/>
              <a:t>perovskite</a:t>
            </a:r>
            <a:r>
              <a:rPr lang="en-CA" sz="1400" dirty="0" smtClean="0"/>
              <a:t> (CH</a:t>
            </a:r>
            <a:r>
              <a:rPr lang="en-CA" sz="1400" baseline="-25000" dirty="0" smtClean="0"/>
              <a:t>3</a:t>
            </a:r>
            <a:r>
              <a:rPr lang="en-CA" sz="1400" dirty="0" smtClean="0"/>
              <a:t>NH</a:t>
            </a:r>
            <a:r>
              <a:rPr lang="en-CA" sz="1400" baseline="-25000" dirty="0" smtClean="0"/>
              <a:t>3</a:t>
            </a:r>
            <a:r>
              <a:rPr lang="en-CA" sz="1400" dirty="0" smtClean="0"/>
              <a:t>)PbI</a:t>
            </a:r>
            <a:r>
              <a:rPr lang="en-CA" sz="1400" baseline="-25000" dirty="0" smtClean="0"/>
              <a:t>3</a:t>
            </a:r>
            <a:r>
              <a:rPr lang="en-CA" sz="1400" dirty="0" smtClean="0"/>
              <a:t> film, leading to a rapid (&lt;1 s) change in its color from brown to transparent across the entire visible spectral range. This color change is reversed within seconds upon removing the NH</a:t>
            </a:r>
            <a:r>
              <a:rPr lang="en-CA" sz="1400" baseline="-25000" dirty="0" smtClean="0"/>
              <a:t>3</a:t>
            </a:r>
            <a:r>
              <a:rPr lang="en-CA" sz="1400" dirty="0" smtClean="0"/>
              <a:t> gas</a:t>
            </a:r>
            <a:endParaRPr lang="en-CA" sz="14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5958" y="3903383"/>
            <a:ext cx="3180685" cy="2952328"/>
          </a:xfrm>
          <a:prstGeom prst="rect">
            <a:avLst/>
          </a:prstGeom>
        </p:spPr>
      </p:pic>
    </p:spTree>
    <p:extLst>
      <p:ext uri="{BB962C8B-B14F-4D97-AF65-F5344CB8AC3E}">
        <p14:creationId xmlns:p14="http://schemas.microsoft.com/office/powerpoint/2010/main" val="2175205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Regulatory</a:t>
            </a:r>
            <a:endParaRPr lang="en-CA" dirty="0"/>
          </a:p>
        </p:txBody>
      </p:sp>
      <p:sp>
        <p:nvSpPr>
          <p:cNvPr id="3" name="Content Placeholder 2"/>
          <p:cNvSpPr>
            <a:spLocks noGrp="1"/>
          </p:cNvSpPr>
          <p:nvPr>
            <p:ph idx="1"/>
          </p:nvPr>
        </p:nvSpPr>
        <p:spPr/>
        <p:txBody>
          <a:bodyPr/>
          <a:lstStyle/>
          <a:p>
            <a:r>
              <a:rPr lang="en-CA" dirty="0" err="1" smtClean="0"/>
              <a:t>Pb</a:t>
            </a:r>
            <a:r>
              <a:rPr lang="en-CA" dirty="0" smtClean="0"/>
              <a:t> content from RPbX</a:t>
            </a:r>
            <a:r>
              <a:rPr lang="en-CA" baseline="-25000" dirty="0" smtClean="0"/>
              <a:t>3</a:t>
            </a:r>
          </a:p>
          <a:p>
            <a:pPr lvl="1"/>
            <a:r>
              <a:rPr lang="en-CA" dirty="0" smtClean="0"/>
              <a:t>ROHS: Fixed Installation?</a:t>
            </a:r>
          </a:p>
          <a:p>
            <a:pPr lvl="1"/>
            <a:r>
              <a:rPr lang="en-CA" dirty="0" err="1" smtClean="0"/>
              <a:t>CdTe</a:t>
            </a:r>
            <a:r>
              <a:rPr lang="en-CA" dirty="0" smtClean="0"/>
              <a:t>?</a:t>
            </a:r>
            <a:endParaRPr lang="en-CA" dirty="0"/>
          </a:p>
        </p:txBody>
      </p:sp>
    </p:spTree>
    <p:extLst>
      <p:ext uri="{BB962C8B-B14F-4D97-AF65-F5344CB8AC3E}">
        <p14:creationId xmlns:p14="http://schemas.microsoft.com/office/powerpoint/2010/main" val="3244887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Ownership</a:t>
            </a:r>
            <a:endParaRPr lang="en-CA" dirty="0"/>
          </a:p>
        </p:txBody>
      </p:sp>
      <p:sp>
        <p:nvSpPr>
          <p:cNvPr id="3" name="Content Placeholder 2"/>
          <p:cNvSpPr>
            <a:spLocks noGrp="1"/>
          </p:cNvSpPr>
          <p:nvPr>
            <p:ph idx="1"/>
          </p:nvPr>
        </p:nvSpPr>
        <p:spPr/>
        <p:txBody>
          <a:bodyPr/>
          <a:lstStyle/>
          <a:p>
            <a:r>
              <a:rPr lang="en-CA" dirty="0" smtClean="0"/>
              <a:t>Patent survey:</a:t>
            </a:r>
            <a:endParaRPr lang="en-CA" dirty="0"/>
          </a:p>
        </p:txBody>
      </p:sp>
    </p:spTree>
    <p:extLst>
      <p:ext uri="{BB962C8B-B14F-4D97-AF65-F5344CB8AC3E}">
        <p14:creationId xmlns:p14="http://schemas.microsoft.com/office/powerpoint/2010/main" val="212612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CA" dirty="0" smtClean="0"/>
              <a:t>Previously 10-12% 1995-2010...  Then …</a:t>
            </a:r>
            <a:br>
              <a:rPr lang="en-CA" dirty="0" smtClean="0"/>
            </a:br>
            <a:endParaRPr lang="en-CA" dirty="0" smtClean="0"/>
          </a:p>
          <a:p>
            <a:r>
              <a:rPr lang="en-CA" dirty="0" smtClean="0"/>
              <a:t>15</a:t>
            </a:r>
            <a:r>
              <a:rPr lang="en-CA" dirty="0"/>
              <a:t>% </a:t>
            </a:r>
            <a:r>
              <a:rPr lang="en-CA" dirty="0" smtClean="0"/>
              <a:t>published 2013: </a:t>
            </a:r>
            <a:r>
              <a:rPr lang="en-CA" dirty="0"/>
              <a:t>EPFL </a:t>
            </a:r>
            <a:r>
              <a:rPr lang="en-CA" dirty="0" err="1" smtClean="0"/>
              <a:t>Grätzel</a:t>
            </a:r>
            <a:r>
              <a:rPr lang="en-CA" dirty="0" smtClean="0"/>
              <a:t/>
            </a:r>
            <a:br>
              <a:rPr lang="en-CA" dirty="0" smtClean="0"/>
            </a:br>
            <a:r>
              <a:rPr lang="en-CA" sz="1800" dirty="0" smtClean="0"/>
              <a:t>“Sequential deposition as a route to high-performance </a:t>
            </a:r>
            <a:r>
              <a:rPr lang="en-CA" sz="1800" dirty="0" err="1" smtClean="0"/>
              <a:t>perovskite</a:t>
            </a:r>
            <a:r>
              <a:rPr lang="en-CA" sz="1800" dirty="0" smtClean="0"/>
              <a:t>-sensitized solar cells” Nature 499, 316–319 (18 July 2013) doi:10.1038/nature12340</a:t>
            </a:r>
          </a:p>
          <a:p>
            <a:r>
              <a:rPr lang="en-CA" dirty="0" smtClean="0"/>
              <a:t>16.2% NREL test 2013: KRICT</a:t>
            </a:r>
          </a:p>
          <a:p>
            <a:r>
              <a:rPr lang="en-CA" sz="2600" dirty="0"/>
              <a:t>Science </a:t>
            </a:r>
            <a:r>
              <a:rPr lang="en-CA" sz="2600" dirty="0" smtClean="0"/>
              <a:t>News editorial: runner-up Breakthrough </a:t>
            </a:r>
            <a:r>
              <a:rPr lang="en-CA" sz="2600" dirty="0"/>
              <a:t>of the Year, </a:t>
            </a:r>
            <a:r>
              <a:rPr lang="en-CA" sz="1700" dirty="0" smtClean="0"/>
              <a:t>Science</a:t>
            </a:r>
            <a:r>
              <a:rPr lang="en-CA" sz="1700" dirty="0"/>
              <a:t>, 2013, 342, </a:t>
            </a:r>
            <a:r>
              <a:rPr lang="en-CA" sz="1700" dirty="0" smtClean="0"/>
              <a:t>1438-1439</a:t>
            </a:r>
            <a:r>
              <a:rPr lang="en-CA" sz="2600" dirty="0" smtClean="0"/>
              <a:t/>
            </a:r>
            <a:br>
              <a:rPr lang="en-CA" sz="2600" dirty="0" smtClean="0"/>
            </a:br>
            <a:endParaRPr lang="en-CA" sz="2600" dirty="0" smtClean="0"/>
          </a:p>
          <a:p>
            <a:r>
              <a:rPr lang="en-CA" dirty="0" smtClean="0"/>
              <a:t>17.9% published 2014: KRICT</a:t>
            </a:r>
            <a:r>
              <a:rPr lang="en-CA" dirty="0"/>
              <a:t/>
            </a:r>
            <a:br>
              <a:rPr lang="en-CA" dirty="0"/>
            </a:br>
            <a:r>
              <a:rPr lang="en-CA" sz="1800" dirty="0" smtClean="0"/>
              <a:t>“Voltage </a:t>
            </a:r>
            <a:r>
              <a:rPr lang="en-CA" sz="1800" dirty="0"/>
              <a:t>Output of Efficient </a:t>
            </a:r>
            <a:r>
              <a:rPr lang="en-CA" sz="1800" dirty="0" err="1"/>
              <a:t>Perovskite</a:t>
            </a:r>
            <a:r>
              <a:rPr lang="en-CA" sz="1800" dirty="0"/>
              <a:t> Solar </a:t>
            </a:r>
            <a:r>
              <a:rPr lang="en-CA" sz="1800" dirty="0" smtClean="0"/>
              <a:t>Cells with </a:t>
            </a:r>
            <a:r>
              <a:rPr lang="en-CA" sz="1800" dirty="0"/>
              <a:t>high Open-Circuit Voltage and Fill </a:t>
            </a:r>
            <a:r>
              <a:rPr lang="en-CA" sz="1800" dirty="0" smtClean="0"/>
              <a:t>Factor” Energy </a:t>
            </a:r>
            <a:r>
              <a:rPr lang="en-CA" sz="1800" dirty="0"/>
              <a:t>Environ. Sci., </a:t>
            </a:r>
            <a:r>
              <a:rPr lang="en-CA" sz="1800" dirty="0" smtClean="0"/>
              <a:t>2014, DOI:10.1039/C4EE00762J</a:t>
            </a:r>
          </a:p>
          <a:p>
            <a:r>
              <a:rPr lang="en-CA" dirty="0" smtClean="0"/>
              <a:t>19.3% claimed 2014 Spring MRS: UCLA Yang</a:t>
            </a:r>
            <a:endParaRPr lang="en-CA" dirty="0"/>
          </a:p>
        </p:txBody>
      </p:sp>
      <p:sp>
        <p:nvSpPr>
          <p:cNvPr id="2" name="Title 1"/>
          <p:cNvSpPr>
            <a:spLocks noGrp="1"/>
          </p:cNvSpPr>
          <p:nvPr>
            <p:ph type="title"/>
          </p:nvPr>
        </p:nvSpPr>
        <p:spPr/>
        <p:txBody>
          <a:bodyPr/>
          <a:lstStyle/>
          <a:p>
            <a:r>
              <a:rPr lang="en-CA" dirty="0" smtClean="0"/>
              <a:t>Recent Heroes</a:t>
            </a:r>
            <a:endParaRPr lang="en-CA" dirty="0"/>
          </a:p>
        </p:txBody>
      </p:sp>
    </p:spTree>
    <p:extLst>
      <p:ext uri="{BB962C8B-B14F-4D97-AF65-F5344CB8AC3E}">
        <p14:creationId xmlns:p14="http://schemas.microsoft.com/office/powerpoint/2010/main" val="2518949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Future &amp; Uninvestigated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Tandem structures</a:t>
            </a:r>
          </a:p>
          <a:p>
            <a:r>
              <a:rPr lang="en-US" dirty="0" smtClean="0"/>
              <a:t>Drop TiO</a:t>
            </a:r>
            <a:r>
              <a:rPr lang="en-US" baseline="-25000" dirty="0" smtClean="0"/>
              <a:t>2</a:t>
            </a:r>
            <a:r>
              <a:rPr lang="en-US" dirty="0" smtClean="0"/>
              <a:t>, HTMs; deposit MAPbI</a:t>
            </a:r>
            <a:r>
              <a:rPr lang="en-US" baseline="-25000" dirty="0" smtClean="0"/>
              <a:t>3</a:t>
            </a:r>
            <a:r>
              <a:rPr lang="en-US" dirty="0" smtClean="0"/>
              <a:t> on metal substrate and coat with transparent conductor</a:t>
            </a:r>
            <a:r>
              <a:rPr lang="en-US" dirty="0"/>
              <a:t>? </a:t>
            </a:r>
            <a:r>
              <a:rPr lang="en-US" dirty="0" smtClean="0"/>
              <a:t/>
            </a:r>
            <a:br>
              <a:rPr lang="en-US" dirty="0" smtClean="0"/>
            </a:br>
            <a:r>
              <a:rPr lang="en-US" sz="1900" dirty="0" smtClean="0"/>
              <a:t/>
            </a:r>
            <a:br>
              <a:rPr lang="en-US" sz="1900" dirty="0" smtClean="0"/>
            </a:br>
            <a:r>
              <a:rPr lang="en-US" sz="1900" dirty="0" smtClean="0"/>
              <a:t>“</a:t>
            </a:r>
            <a:r>
              <a:rPr lang="en-CA" sz="1900" dirty="0" err="1" smtClean="0"/>
              <a:t>Perovskites</a:t>
            </a:r>
            <a:r>
              <a:rPr lang="en-CA" sz="1900" dirty="0"/>
              <a:t>: The Emergence of a New Era for Low-Cost, </a:t>
            </a:r>
            <a:r>
              <a:rPr lang="en-CA" sz="1900" dirty="0" smtClean="0"/>
              <a:t>High-Efficiency </a:t>
            </a:r>
            <a:r>
              <a:rPr lang="en-CA" sz="1900" dirty="0"/>
              <a:t>Solar </a:t>
            </a:r>
            <a:r>
              <a:rPr lang="en-CA" sz="1900" dirty="0" smtClean="0"/>
              <a:t>Cells” HJ </a:t>
            </a:r>
            <a:r>
              <a:rPr lang="en-CA" sz="1900" dirty="0" err="1" smtClean="0"/>
              <a:t>Snaith</a:t>
            </a:r>
            <a:r>
              <a:rPr lang="en-CA" sz="1900" dirty="0"/>
              <a:t/>
            </a:r>
            <a:br>
              <a:rPr lang="en-CA" sz="1900" dirty="0"/>
            </a:br>
            <a:r>
              <a:rPr lang="en-US" sz="1900" dirty="0" smtClean="0"/>
              <a:t>dx.doi.org/10.1021/jz4020162 J</a:t>
            </a:r>
            <a:r>
              <a:rPr lang="en-US" sz="1900" dirty="0"/>
              <a:t>. Phys. Chem. </a:t>
            </a:r>
            <a:r>
              <a:rPr lang="en-US" sz="1900" dirty="0" err="1"/>
              <a:t>Lett</a:t>
            </a:r>
            <a:r>
              <a:rPr lang="en-US" sz="1900" dirty="0"/>
              <a:t>. 2013, 4, </a:t>
            </a:r>
            <a:r>
              <a:rPr lang="en-US" sz="1900" dirty="0" smtClean="0"/>
              <a:t>3623-3630</a:t>
            </a:r>
          </a:p>
          <a:p>
            <a:endParaRPr lang="en-US" dirty="0" smtClean="0"/>
          </a:p>
          <a:p>
            <a:r>
              <a:rPr lang="en-US" dirty="0" smtClean="0"/>
              <a:t>True </a:t>
            </a:r>
            <a:r>
              <a:rPr lang="en-US" dirty="0" err="1" smtClean="0"/>
              <a:t>multijunction</a:t>
            </a:r>
            <a:r>
              <a:rPr lang="en-US" dirty="0" smtClean="0"/>
              <a:t>: progressive </a:t>
            </a:r>
            <a:r>
              <a:rPr lang="en-US" dirty="0" err="1" smtClean="0"/>
              <a:t>bandgap</a:t>
            </a:r>
            <a:r>
              <a:rPr lang="en-US" dirty="0" smtClean="0"/>
              <a:t>; TJ equivalent</a:t>
            </a:r>
          </a:p>
          <a:p>
            <a:r>
              <a:rPr lang="en-US" dirty="0" smtClean="0"/>
              <a:t>Performance </a:t>
            </a:r>
            <a:r>
              <a:rPr lang="en-US" dirty="0"/>
              <a:t>under </a:t>
            </a:r>
            <a:r>
              <a:rPr lang="en-US" dirty="0" smtClean="0"/>
              <a:t>concentration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150" y="0"/>
            <a:ext cx="2598420" cy="193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Content Placeholder 2"/>
          <p:cNvSpPr>
            <a:spLocks noGrp="1"/>
          </p:cNvSpPr>
          <p:nvPr>
            <p:ph idx="1"/>
          </p:nvPr>
        </p:nvSpPr>
        <p:spPr/>
        <p:txBody>
          <a:bodyPr>
            <a:normAutofit lnSpcReduction="10000"/>
          </a:bodyPr>
          <a:lstStyle/>
          <a:p>
            <a:r>
              <a:rPr lang="en-US" smtClean="0"/>
              <a:t>Pro</a:t>
            </a:r>
          </a:p>
          <a:p>
            <a:pPr lvl="1"/>
            <a:r>
              <a:rPr lang="en-US" smtClean="0"/>
              <a:t>? Less expensive polycrystalline materials &amp; processes</a:t>
            </a:r>
          </a:p>
          <a:p>
            <a:pPr lvl="1"/>
            <a:r>
              <a:rPr lang="en-US" smtClean="0"/>
              <a:t>Liquid phase eliminated</a:t>
            </a:r>
          </a:p>
          <a:p>
            <a:r>
              <a:rPr lang="en-US" smtClean="0"/>
              <a:t>Con</a:t>
            </a:r>
          </a:p>
          <a:p>
            <a:pPr lvl="1"/>
            <a:r>
              <a:rPr lang="en-US" smtClean="0"/>
              <a:t>Organic group instability</a:t>
            </a:r>
          </a:p>
          <a:p>
            <a:pPr lvl="1"/>
            <a:r>
              <a:rPr lang="en-US" smtClean="0"/>
              <a:t>? Pb (RoHS)</a:t>
            </a:r>
          </a:p>
          <a:p>
            <a:pPr lvl="1"/>
            <a:r>
              <a:rPr lang="en-US" smtClean="0"/>
              <a:t>? Large exciton binding energy</a:t>
            </a:r>
          </a:p>
          <a:p>
            <a:pPr lvl="1"/>
            <a:r>
              <a:rPr lang="en-US" smtClean="0"/>
              <a:t>? Electrical instability</a:t>
            </a: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 List</a:t>
            </a:r>
            <a:endParaRPr lang="en-CA" dirty="0"/>
          </a:p>
        </p:txBody>
      </p:sp>
      <p:sp>
        <p:nvSpPr>
          <p:cNvPr id="3" name="Content Placeholder 2"/>
          <p:cNvSpPr>
            <a:spLocks noGrp="1"/>
          </p:cNvSpPr>
          <p:nvPr>
            <p:ph idx="1"/>
          </p:nvPr>
        </p:nvSpPr>
        <p:spPr/>
        <p:txBody>
          <a:bodyPr>
            <a:normAutofit fontScale="62500" lnSpcReduction="20000"/>
          </a:bodyPr>
          <a:lstStyle/>
          <a:p>
            <a:r>
              <a:rPr lang="en-CA" dirty="0" smtClean="0"/>
              <a:t>“</a:t>
            </a:r>
            <a:r>
              <a:rPr lang="en-CA" dirty="0"/>
              <a:t>Current progress and future perspectives for organic/inorganic </a:t>
            </a:r>
            <a:r>
              <a:rPr lang="en-CA" dirty="0" err="1"/>
              <a:t>perovskite</a:t>
            </a:r>
            <a:r>
              <a:rPr lang="en-CA" dirty="0"/>
              <a:t> solar cells” Materials Today 17(1)(2014)16</a:t>
            </a:r>
            <a:br>
              <a:rPr lang="en-CA" dirty="0"/>
            </a:br>
            <a:r>
              <a:rPr lang="en-CA" dirty="0">
                <a:hlinkClick r:id="rId2"/>
              </a:rPr>
              <a:t>http://</a:t>
            </a:r>
            <a:r>
              <a:rPr lang="en-CA" dirty="0" smtClean="0">
                <a:hlinkClick r:id="rId2"/>
              </a:rPr>
              <a:t>dx.doi.org/10.1016/j.mattod.2013.12.002</a:t>
            </a:r>
            <a:endParaRPr lang="en-CA" dirty="0"/>
          </a:p>
          <a:p>
            <a:r>
              <a:rPr lang="en-CA" dirty="0" smtClean="0"/>
              <a:t>“</a:t>
            </a:r>
            <a:r>
              <a:rPr lang="en-CA" dirty="0"/>
              <a:t>Lessons Learned: From Dye-Sensitized Solar Cells to All-Solid-State Hybrid Devices” Advanced Materials (2014) </a:t>
            </a:r>
            <a:br>
              <a:rPr lang="en-CA" dirty="0"/>
            </a:br>
            <a:r>
              <a:rPr lang="en-CA" dirty="0">
                <a:hlinkClick r:id="rId3"/>
              </a:rPr>
              <a:t>http://</a:t>
            </a:r>
            <a:r>
              <a:rPr lang="en-CA" dirty="0" smtClean="0">
                <a:hlinkClick r:id="rId3"/>
              </a:rPr>
              <a:t>dx.doi.org/10.1002/adma.201400486</a:t>
            </a:r>
            <a:endParaRPr lang="en-CA" dirty="0" smtClean="0"/>
          </a:p>
          <a:p>
            <a:r>
              <a:rPr lang="en-CA" dirty="0" smtClean="0"/>
              <a:t>“</a:t>
            </a:r>
            <a:r>
              <a:rPr lang="en-CA" dirty="0" err="1" smtClean="0"/>
              <a:t>Organolead</a:t>
            </a:r>
            <a:r>
              <a:rPr lang="en-CA" dirty="0" smtClean="0"/>
              <a:t> </a:t>
            </a:r>
            <a:r>
              <a:rPr lang="en-CA" dirty="0"/>
              <a:t>Halide </a:t>
            </a:r>
            <a:r>
              <a:rPr lang="en-CA" dirty="0" err="1"/>
              <a:t>Perovskite</a:t>
            </a:r>
            <a:r>
              <a:rPr lang="en-CA" dirty="0"/>
              <a:t>: New Horizons in Solar Cell </a:t>
            </a:r>
            <a:r>
              <a:rPr lang="en-CA" dirty="0" smtClean="0"/>
              <a:t>Research” dx.doi.org/10.1021/jp409025w J</a:t>
            </a:r>
            <a:r>
              <a:rPr lang="en-CA" dirty="0"/>
              <a:t>. Phys. Chem. C 2014, 118, </a:t>
            </a:r>
            <a:r>
              <a:rPr lang="en-CA" dirty="0" smtClean="0"/>
              <a:t>5615-5625</a:t>
            </a:r>
          </a:p>
          <a:p>
            <a:r>
              <a:rPr lang="en-CA" dirty="0"/>
              <a:t>“Voltage Output of Efficient </a:t>
            </a:r>
            <a:r>
              <a:rPr lang="en-CA" dirty="0" err="1"/>
              <a:t>Perovskite</a:t>
            </a:r>
            <a:r>
              <a:rPr lang="en-CA" dirty="0"/>
              <a:t> Solar Cells with high Open-Circuit Voltage and Fill Factor” Energy Environ. Sci., 2014, </a:t>
            </a:r>
            <a:r>
              <a:rPr lang="en-CA" dirty="0" smtClean="0"/>
              <a:t>DOI:10.1039/C4EE00762J</a:t>
            </a:r>
          </a:p>
          <a:p>
            <a:r>
              <a:rPr lang="en-CA" dirty="0" smtClean="0"/>
              <a:t>“Organic—inorganic hybrid solar </a:t>
            </a:r>
            <a:r>
              <a:rPr lang="en-CA" dirty="0" err="1" smtClean="0"/>
              <a:t>cells:A</a:t>
            </a:r>
            <a:r>
              <a:rPr lang="en-CA" dirty="0" smtClean="0"/>
              <a:t> comparative review” M Wright, A </a:t>
            </a:r>
            <a:r>
              <a:rPr lang="en-CA" dirty="0"/>
              <a:t>Uddin, Solar </a:t>
            </a:r>
            <a:r>
              <a:rPr lang="en-CA" dirty="0" smtClean="0"/>
              <a:t>Energy Materials &amp; Solar Cells 107(2012)87–111</a:t>
            </a:r>
          </a:p>
          <a:p>
            <a:endParaRPr lang="en-CA" dirty="0"/>
          </a:p>
          <a:p>
            <a:r>
              <a:rPr lang="en-CA" dirty="0" smtClean="0"/>
              <a:t>Plus a folder of 250+ literature articles and some news pieces</a:t>
            </a:r>
            <a:endParaRPr lang="en-CA" dirty="0"/>
          </a:p>
          <a:p>
            <a:endParaRPr lang="en-CA" dirty="0"/>
          </a:p>
        </p:txBody>
      </p:sp>
    </p:spTree>
    <p:extLst>
      <p:ext uri="{BB962C8B-B14F-4D97-AF65-F5344CB8AC3E}">
        <p14:creationId xmlns:p14="http://schemas.microsoft.com/office/powerpoint/2010/main" val="77068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Journals &amp; Conferences</a:t>
            </a:r>
            <a:endParaRPr lang="en-CA" dirty="0"/>
          </a:p>
        </p:txBody>
      </p:sp>
      <p:sp>
        <p:nvSpPr>
          <p:cNvPr id="3" name="Content Placeholder 2"/>
          <p:cNvSpPr>
            <a:spLocks noGrp="1"/>
          </p:cNvSpPr>
          <p:nvPr>
            <p:ph idx="1"/>
          </p:nvPr>
        </p:nvSpPr>
        <p:spPr/>
        <p:txBody>
          <a:bodyPr>
            <a:normAutofit fontScale="47500" lnSpcReduction="20000"/>
          </a:bodyPr>
          <a:lstStyle/>
          <a:p>
            <a:r>
              <a:rPr lang="en-CA" dirty="0" smtClean="0"/>
              <a:t>Journals</a:t>
            </a:r>
          </a:p>
          <a:p>
            <a:pPr lvl="1"/>
            <a:r>
              <a:rPr lang="en-CA" dirty="0" smtClean="0"/>
              <a:t>Nature,  Nature Communications,  Nature Photonics,  Nature Materials,  Scientific Reports </a:t>
            </a:r>
            <a:br>
              <a:rPr lang="en-CA" dirty="0" smtClean="0"/>
            </a:br>
            <a:r>
              <a:rPr lang="en-CA" dirty="0" smtClean="0"/>
              <a:t>(NPG Nature Publishing Group)</a:t>
            </a:r>
          </a:p>
          <a:p>
            <a:pPr lvl="1"/>
            <a:r>
              <a:rPr lang="en-CA" dirty="0"/>
              <a:t>Energy &amp; </a:t>
            </a:r>
            <a:r>
              <a:rPr lang="en-CA" dirty="0" err="1"/>
              <a:t>Env</a:t>
            </a:r>
            <a:r>
              <a:rPr lang="en-CA" dirty="0"/>
              <a:t>. Sci.,  Royal Soc. Chem. Adv.,  J. Mat. Chem. A,  </a:t>
            </a:r>
            <a:r>
              <a:rPr lang="en-CA" dirty="0" err="1"/>
              <a:t>Nanoscale</a:t>
            </a:r>
            <a:r>
              <a:rPr lang="en-CA" dirty="0"/>
              <a:t>,  Phys. Chem. &amp; Chem. Phys. </a:t>
            </a:r>
            <a:r>
              <a:rPr lang="en-CA" dirty="0" smtClean="0"/>
              <a:t/>
            </a:r>
            <a:br>
              <a:rPr lang="en-CA" dirty="0" smtClean="0"/>
            </a:br>
            <a:r>
              <a:rPr lang="en-CA" dirty="0" smtClean="0"/>
              <a:t>(</a:t>
            </a:r>
            <a:r>
              <a:rPr lang="en-CA" dirty="0"/>
              <a:t>RSC Publishing)</a:t>
            </a:r>
          </a:p>
          <a:p>
            <a:pPr lvl="1"/>
            <a:r>
              <a:rPr lang="en-CA" dirty="0" smtClean="0"/>
              <a:t>JACS,  J</a:t>
            </a:r>
            <a:r>
              <a:rPr lang="en-CA" dirty="0"/>
              <a:t>. Phys. Chem</a:t>
            </a:r>
            <a:r>
              <a:rPr lang="en-CA" dirty="0" smtClean="0"/>
              <a:t>. C,  J</a:t>
            </a:r>
            <a:r>
              <a:rPr lang="en-CA" dirty="0"/>
              <a:t>. Phys. Chem. </a:t>
            </a:r>
            <a:r>
              <a:rPr lang="en-CA" dirty="0" err="1"/>
              <a:t>Lett</a:t>
            </a:r>
            <a:r>
              <a:rPr lang="en-CA" dirty="0"/>
              <a:t>. </a:t>
            </a:r>
            <a:r>
              <a:rPr lang="en-CA" dirty="0" smtClean="0"/>
              <a:t>  (ACS Publications)</a:t>
            </a:r>
          </a:p>
          <a:p>
            <a:pPr lvl="1"/>
            <a:r>
              <a:rPr lang="en-CA" dirty="0" smtClean="0"/>
              <a:t>Science (AAAS)</a:t>
            </a:r>
          </a:p>
          <a:p>
            <a:pPr lvl="1"/>
            <a:r>
              <a:rPr lang="en-CA" dirty="0" err="1" smtClean="0"/>
              <a:t>Nano</a:t>
            </a:r>
            <a:r>
              <a:rPr lang="en-CA" dirty="0" smtClean="0"/>
              <a:t>,  </a:t>
            </a:r>
            <a:r>
              <a:rPr lang="en-CA" dirty="0" err="1" smtClean="0"/>
              <a:t>Nano</a:t>
            </a:r>
            <a:r>
              <a:rPr lang="en-CA" dirty="0" smtClean="0"/>
              <a:t> Letters,  </a:t>
            </a:r>
            <a:r>
              <a:rPr lang="en-CA" dirty="0" err="1" smtClean="0"/>
              <a:t>Nano</a:t>
            </a:r>
            <a:r>
              <a:rPr lang="en-CA" dirty="0" smtClean="0"/>
              <a:t> Energy,  Organic Electronics,  Mat</a:t>
            </a:r>
            <a:r>
              <a:rPr lang="en-CA" dirty="0"/>
              <a:t>. </a:t>
            </a:r>
            <a:r>
              <a:rPr lang="en-CA" dirty="0" err="1"/>
              <a:t>Lett</a:t>
            </a:r>
            <a:r>
              <a:rPr lang="en-CA" dirty="0"/>
              <a:t>.</a:t>
            </a:r>
            <a:r>
              <a:rPr lang="en-CA" dirty="0" smtClean="0"/>
              <a:t> (Elsevier)</a:t>
            </a:r>
          </a:p>
          <a:p>
            <a:pPr lvl="1"/>
            <a:r>
              <a:rPr lang="en-CA" dirty="0" smtClean="0"/>
              <a:t>Appl. Phys. </a:t>
            </a:r>
            <a:r>
              <a:rPr lang="en-CA" dirty="0" err="1" smtClean="0"/>
              <a:t>Lett</a:t>
            </a:r>
            <a:r>
              <a:rPr lang="en-CA" dirty="0" smtClean="0"/>
              <a:t>.  (AIP Publishing LLP)</a:t>
            </a:r>
          </a:p>
          <a:p>
            <a:pPr lvl="1"/>
            <a:r>
              <a:rPr lang="en-CA" dirty="0" smtClean="0"/>
              <a:t>Phys. Rev. B  (APS)</a:t>
            </a:r>
          </a:p>
          <a:p>
            <a:pPr lvl="1"/>
            <a:r>
              <a:rPr lang="en-CA" dirty="0" err="1" smtClean="0"/>
              <a:t>Inorg</a:t>
            </a:r>
            <a:r>
              <a:rPr lang="en-CA" dirty="0" smtClean="0"/>
              <a:t>. Chem.,  Chem. Materials, ACS </a:t>
            </a:r>
            <a:r>
              <a:rPr lang="en-CA" dirty="0" err="1" smtClean="0"/>
              <a:t>Nano</a:t>
            </a:r>
            <a:r>
              <a:rPr lang="en-CA" dirty="0" smtClean="0"/>
              <a:t>   (ACS Publications)</a:t>
            </a:r>
          </a:p>
          <a:p>
            <a:pPr lvl="1"/>
            <a:r>
              <a:rPr lang="en-CA" dirty="0" err="1" smtClean="0"/>
              <a:t>Angew</a:t>
            </a:r>
            <a:r>
              <a:rPr lang="en-CA" dirty="0" smtClean="0"/>
              <a:t>. Chem., </a:t>
            </a:r>
            <a:r>
              <a:rPr lang="en-CA" dirty="0"/>
              <a:t>Advanced </a:t>
            </a:r>
            <a:r>
              <a:rPr lang="en-CA" dirty="0" smtClean="0"/>
              <a:t>Materials, Adv. Functional Materials   (</a:t>
            </a:r>
            <a:r>
              <a:rPr lang="en-CA" dirty="0"/>
              <a:t>W</a:t>
            </a:r>
            <a:r>
              <a:rPr lang="en-CA" dirty="0" smtClean="0"/>
              <a:t>iley</a:t>
            </a:r>
            <a:r>
              <a:rPr lang="en-CA" dirty="0"/>
              <a:t>)</a:t>
            </a:r>
            <a:endParaRPr lang="en-CA" dirty="0" smtClean="0"/>
          </a:p>
          <a:p>
            <a:pPr lvl="1"/>
            <a:r>
              <a:rPr lang="en-CA" dirty="0" smtClean="0"/>
              <a:t>Solid State Comm.   (</a:t>
            </a:r>
            <a:r>
              <a:rPr lang="en-CA" dirty="0" err="1" smtClean="0"/>
              <a:t>Pergamon</a:t>
            </a:r>
            <a:r>
              <a:rPr lang="en-CA" dirty="0" smtClean="0"/>
              <a:t>)</a:t>
            </a:r>
          </a:p>
          <a:p>
            <a:pPr lvl="1"/>
            <a:r>
              <a:rPr lang="en-CA" dirty="0" err="1" smtClean="0"/>
              <a:t>arXiv</a:t>
            </a:r>
            <a:endParaRPr lang="en-CA" dirty="0" smtClean="0"/>
          </a:p>
          <a:p>
            <a:pPr lvl="1">
              <a:buNone/>
            </a:pPr>
            <a:r>
              <a:rPr lang="en-CA" dirty="0" smtClean="0"/>
              <a:t>(little or nothing in </a:t>
            </a:r>
            <a:r>
              <a:rPr lang="en-CA" dirty="0" err="1" smtClean="0"/>
              <a:t>Prog</a:t>
            </a:r>
            <a:r>
              <a:rPr lang="en-CA" dirty="0" smtClean="0"/>
              <a:t>. Photovoltaics)</a:t>
            </a:r>
          </a:p>
          <a:p>
            <a:endParaRPr lang="en-CA" dirty="0" smtClean="0"/>
          </a:p>
          <a:p>
            <a:r>
              <a:rPr lang="en-CA" dirty="0" smtClean="0"/>
              <a:t>Conferences</a:t>
            </a:r>
            <a:endParaRPr lang="en-CA" dirty="0"/>
          </a:p>
          <a:p>
            <a:pPr lvl="1"/>
            <a:r>
              <a:rPr lang="en-CA" dirty="0" smtClean="0"/>
              <a:t>Photonics for Solar Energy Systems (SPIE)</a:t>
            </a:r>
          </a:p>
          <a:p>
            <a:pPr lvl="1"/>
            <a:r>
              <a:rPr lang="en-CA" dirty="0" smtClean="0"/>
              <a:t>Materials Research Society (Session Y: </a:t>
            </a:r>
            <a:r>
              <a:rPr lang="en-CA" dirty="0"/>
              <a:t>Physics of Organic and Hybrid Organic-Inorganic Solar </a:t>
            </a:r>
            <a:r>
              <a:rPr lang="en-CA" dirty="0" smtClean="0"/>
              <a:t>Cells</a:t>
            </a:r>
            <a:r>
              <a:rPr lang="en-CA" dirty="0"/>
              <a:t>)</a:t>
            </a:r>
            <a:endParaRPr lang="en-CA" dirty="0" smtClean="0"/>
          </a:p>
          <a:p>
            <a:pPr lvl="1"/>
            <a:r>
              <a:rPr lang="en-CA" dirty="0" smtClean="0"/>
              <a:t>Hybrid and </a:t>
            </a:r>
            <a:r>
              <a:rPr lang="en-CA" dirty="0"/>
              <a:t>Organic Photovoltaics </a:t>
            </a:r>
            <a:r>
              <a:rPr lang="en-CA" dirty="0" smtClean="0"/>
              <a:t>  </a:t>
            </a:r>
            <a:r>
              <a:rPr lang="en-CA" dirty="0" smtClean="0">
                <a:hlinkClick r:id="rId2"/>
              </a:rPr>
              <a:t>http</a:t>
            </a:r>
            <a:r>
              <a:rPr lang="en-CA" dirty="0">
                <a:hlinkClick r:id="rId2"/>
              </a:rPr>
              <a:t>://www.nanoge.org/HOPV14</a:t>
            </a:r>
            <a:r>
              <a:rPr lang="en-CA" dirty="0" smtClean="0">
                <a:hlinkClick r:id="rId2"/>
              </a:rPr>
              <a:t>/</a:t>
            </a:r>
            <a:r>
              <a:rPr lang="en-CA" dirty="0" smtClean="0"/>
              <a:t> </a:t>
            </a:r>
          </a:p>
          <a:p>
            <a:pPr lvl="1"/>
            <a:r>
              <a:rPr lang="en-CA" dirty="0" smtClean="0"/>
              <a:t>First </a:t>
            </a:r>
            <a:r>
              <a:rPr lang="en-CA" dirty="0" err="1" smtClean="0"/>
              <a:t>Conf</a:t>
            </a:r>
            <a:r>
              <a:rPr lang="en-CA" dirty="0" smtClean="0"/>
              <a:t> </a:t>
            </a:r>
            <a:r>
              <a:rPr lang="en-CA" dirty="0" err="1" smtClean="0"/>
              <a:t>Perovskite</a:t>
            </a:r>
            <a:r>
              <a:rPr lang="en-CA" dirty="0" smtClean="0"/>
              <a:t> Solar Cells and New Generation  Solar Cells </a:t>
            </a:r>
            <a:r>
              <a:rPr lang="en-CA" dirty="0"/>
              <a:t>(Beijing) </a:t>
            </a:r>
            <a:r>
              <a:rPr lang="en-CA" dirty="0">
                <a:hlinkClick r:id="rId3"/>
              </a:rPr>
              <a:t>http://</a:t>
            </a:r>
            <a:r>
              <a:rPr lang="en-CA" dirty="0" smtClean="0">
                <a:hlinkClick r:id="rId3"/>
              </a:rPr>
              <a:t>solar.iphy.ac.cn/meetingen.html</a:t>
            </a:r>
            <a:r>
              <a:rPr lang="en-CA" dirty="0" smtClean="0"/>
              <a:t> </a:t>
            </a:r>
          </a:p>
          <a:p>
            <a:pPr marL="457200" lvl="1" indent="0">
              <a:buNone/>
            </a:pPr>
            <a:endParaRPr lang="en-CA" dirty="0" smtClean="0"/>
          </a:p>
          <a:p>
            <a:endParaRPr lang="en-CA" dirty="0"/>
          </a:p>
        </p:txBody>
      </p:sp>
    </p:spTree>
    <p:extLst>
      <p:ext uri="{BB962C8B-B14F-4D97-AF65-F5344CB8AC3E}">
        <p14:creationId xmlns:p14="http://schemas.microsoft.com/office/powerpoint/2010/main" val="359458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Groups</a:t>
            </a:r>
            <a:endParaRPr lang="en-CA" dirty="0"/>
          </a:p>
        </p:txBody>
      </p:sp>
      <p:sp>
        <p:nvSpPr>
          <p:cNvPr id="3" name="Content Placeholder 2"/>
          <p:cNvSpPr>
            <a:spLocks noGrp="1"/>
          </p:cNvSpPr>
          <p:nvPr>
            <p:ph idx="1"/>
          </p:nvPr>
        </p:nvSpPr>
        <p:spPr/>
        <p:txBody>
          <a:bodyPr>
            <a:normAutofit lnSpcReduction="10000"/>
          </a:bodyPr>
          <a:lstStyle/>
          <a:p>
            <a:r>
              <a:rPr lang="en-CA" dirty="0" smtClean="0"/>
              <a:t>France: EPFL </a:t>
            </a:r>
            <a:r>
              <a:rPr lang="en-CA" u="sng" dirty="0" err="1" smtClean="0"/>
              <a:t>Grätzel</a:t>
            </a:r>
            <a:r>
              <a:rPr lang="en-CA" dirty="0" smtClean="0"/>
              <a:t> </a:t>
            </a:r>
            <a:br>
              <a:rPr lang="en-CA" dirty="0" smtClean="0"/>
            </a:br>
            <a:r>
              <a:rPr lang="en-CA" sz="2000" dirty="0" smtClean="0"/>
              <a:t>(</a:t>
            </a:r>
            <a:r>
              <a:rPr lang="fr-FR" sz="2000" dirty="0" smtClean="0"/>
              <a:t>École Polytechnique Fédérale de Lausanne</a:t>
            </a:r>
            <a:r>
              <a:rPr lang="en-CA" sz="2000" dirty="0" smtClean="0"/>
              <a:t>)</a:t>
            </a:r>
            <a:endParaRPr lang="en-CA" dirty="0" smtClean="0"/>
          </a:p>
          <a:p>
            <a:r>
              <a:rPr lang="en-CA" dirty="0" smtClean="0"/>
              <a:t>S. Korea: KRICT</a:t>
            </a:r>
            <a:br>
              <a:rPr lang="en-CA" dirty="0" smtClean="0"/>
            </a:br>
            <a:r>
              <a:rPr lang="en-CA" sz="2000" dirty="0" smtClean="0"/>
              <a:t>(Korea Research Institute of Chemical Technology)</a:t>
            </a:r>
            <a:endParaRPr lang="en-CA" dirty="0" smtClean="0"/>
          </a:p>
          <a:p>
            <a:r>
              <a:rPr lang="en-CA" dirty="0" smtClean="0"/>
              <a:t>UK: Oxford </a:t>
            </a:r>
            <a:r>
              <a:rPr lang="en-CA" u="sng" dirty="0" err="1" smtClean="0"/>
              <a:t>Snaith</a:t>
            </a:r>
            <a:endParaRPr lang="en-CA" dirty="0" smtClean="0"/>
          </a:p>
          <a:p>
            <a:r>
              <a:rPr lang="en-CA" dirty="0" smtClean="0"/>
              <a:t>USA: UCLA </a:t>
            </a:r>
            <a:r>
              <a:rPr lang="en-CA" u="sng" dirty="0" smtClean="0"/>
              <a:t>Yang</a:t>
            </a:r>
            <a:endParaRPr lang="en-CA" dirty="0" smtClean="0"/>
          </a:p>
          <a:p>
            <a:r>
              <a:rPr lang="en-CA" dirty="0" smtClean="0"/>
              <a:t>USA: Northwestern </a:t>
            </a:r>
            <a:r>
              <a:rPr lang="en-CA" u="sng" dirty="0" err="1" smtClean="0"/>
              <a:t>Kanatzidis</a:t>
            </a:r>
            <a:endParaRPr lang="en-CA" u="sng" dirty="0" smtClean="0"/>
          </a:p>
          <a:p>
            <a:r>
              <a:rPr lang="en-CA" dirty="0" smtClean="0"/>
              <a:t>Italy (Perugia): CLHYO</a:t>
            </a:r>
          </a:p>
          <a:p>
            <a:r>
              <a:rPr lang="en-CA" dirty="0" smtClean="0"/>
              <a:t>Etc.</a:t>
            </a:r>
            <a:endParaRPr lang="en-CA" dirty="0"/>
          </a:p>
        </p:txBody>
      </p:sp>
    </p:spTree>
    <p:extLst>
      <p:ext uri="{BB962C8B-B14F-4D97-AF65-F5344CB8AC3E}">
        <p14:creationId xmlns:p14="http://schemas.microsoft.com/office/powerpoint/2010/main" val="905780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Commercialization</a:t>
            </a:r>
            <a:br>
              <a:rPr lang="en-CA" dirty="0" smtClean="0"/>
            </a:br>
            <a:r>
              <a:rPr lang="en-CA" sz="2700" dirty="0" smtClean="0"/>
              <a:t>or, “What could possibly go wrong?”</a:t>
            </a:r>
            <a:endParaRPr lang="en-CA" sz="2700" dirty="0"/>
          </a:p>
        </p:txBody>
      </p:sp>
      <p:sp>
        <p:nvSpPr>
          <p:cNvPr id="3" name="Content Placeholder 2"/>
          <p:cNvSpPr>
            <a:spLocks noGrp="1"/>
          </p:cNvSpPr>
          <p:nvPr>
            <p:ph idx="1"/>
          </p:nvPr>
        </p:nvSpPr>
        <p:spPr/>
        <p:txBody>
          <a:bodyPr/>
          <a:lstStyle/>
          <a:p>
            <a:r>
              <a:rPr lang="en-CA" dirty="0" err="1" smtClean="0"/>
              <a:t>OxfordPV</a:t>
            </a:r>
            <a:r>
              <a:rPr lang="en-CA" dirty="0" smtClean="0"/>
              <a:t> (</a:t>
            </a:r>
            <a:r>
              <a:rPr lang="en-CA" dirty="0" err="1" smtClean="0"/>
              <a:t>Snaith</a:t>
            </a:r>
            <a:r>
              <a:rPr lang="en-CA" dirty="0" smtClean="0"/>
              <a:t>)</a:t>
            </a:r>
          </a:p>
          <a:p>
            <a:r>
              <a:rPr lang="en-CA" dirty="0" err="1" smtClean="0"/>
              <a:t>Solaronix</a:t>
            </a:r>
            <a:endParaRPr lang="en-CA" dirty="0" smtClean="0"/>
          </a:p>
          <a:p>
            <a:r>
              <a:rPr lang="en-CA" dirty="0"/>
              <a:t>DYESOL </a:t>
            </a:r>
            <a:r>
              <a:rPr lang="en-CA" dirty="0">
                <a:hlinkClick r:id="rId2"/>
              </a:rPr>
              <a:t>http://www.dyesol.com</a:t>
            </a:r>
            <a:r>
              <a:rPr lang="en-CA" dirty="0" smtClean="0">
                <a:hlinkClick r:id="rId2"/>
              </a:rPr>
              <a:t>/</a:t>
            </a:r>
            <a:r>
              <a:rPr lang="en-CA" dirty="0" smtClean="0"/>
              <a:t> </a:t>
            </a:r>
          </a:p>
          <a:p>
            <a:r>
              <a:rPr lang="en-CA" dirty="0"/>
              <a:t>G24 Innovations </a:t>
            </a:r>
            <a:r>
              <a:rPr lang="en-CA" dirty="0">
                <a:hlinkClick r:id="rId3"/>
              </a:rPr>
              <a:t>http://gcell.com</a:t>
            </a:r>
            <a:r>
              <a:rPr lang="en-CA" dirty="0" smtClean="0">
                <a:hlinkClick r:id="rId3"/>
              </a:rPr>
              <a:t>/</a:t>
            </a:r>
            <a:r>
              <a:rPr lang="en-CA" dirty="0" smtClean="0"/>
              <a:t> </a:t>
            </a:r>
            <a:endParaRPr lang="en-CA" dirty="0"/>
          </a:p>
        </p:txBody>
      </p:sp>
    </p:spTree>
    <p:extLst>
      <p:ext uri="{BB962C8B-B14F-4D97-AF65-F5344CB8AC3E}">
        <p14:creationId xmlns:p14="http://schemas.microsoft.com/office/powerpoint/2010/main" val="3957945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Demonstrators</a:t>
            </a:r>
            <a:endParaRPr lang="en-CA" dirty="0"/>
          </a:p>
        </p:txBody>
      </p:sp>
      <p:sp>
        <p:nvSpPr>
          <p:cNvPr id="3" name="Content Placeholder 2"/>
          <p:cNvSpPr>
            <a:spLocks noGrp="1"/>
          </p:cNvSpPr>
          <p:nvPr>
            <p:ph idx="1"/>
          </p:nvPr>
        </p:nvSpPr>
        <p:spPr/>
        <p:txBody>
          <a:bodyPr/>
          <a:lstStyle/>
          <a:p>
            <a:r>
              <a:rPr lang="en-CA" dirty="0" smtClean="0"/>
              <a:t>EPFL/</a:t>
            </a:r>
            <a:r>
              <a:rPr lang="en-CA" dirty="0" err="1" smtClean="0"/>
              <a:t>Romande</a:t>
            </a:r>
            <a:r>
              <a:rPr lang="en-CA" dirty="0" smtClean="0"/>
              <a:t> </a:t>
            </a:r>
            <a:r>
              <a:rPr lang="en-CA" dirty="0" err="1" smtClean="0"/>
              <a:t>Energie</a:t>
            </a:r>
            <a:r>
              <a:rPr lang="en-CA" dirty="0" smtClean="0"/>
              <a:t>: convention centre</a:t>
            </a:r>
          </a:p>
          <a:p>
            <a:pPr lvl="1"/>
            <a:r>
              <a:rPr lang="en-CA" dirty="0" smtClean="0"/>
              <a:t>1400 modules; 300m²</a:t>
            </a:r>
          </a:p>
          <a:p>
            <a:pPr lvl="1"/>
            <a:r>
              <a:rPr lang="en-CA" sz="1800" dirty="0" smtClean="0">
                <a:hlinkClick r:id="rId2"/>
              </a:rPr>
              <a:t>http://actu.epfl.ch/news/epfl-s-campus-has-the-world-s-first-solar-window/</a:t>
            </a:r>
            <a:r>
              <a:rPr lang="en-CA" sz="1800" dirty="0" smtClean="0"/>
              <a:t> </a:t>
            </a:r>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509120"/>
            <a:ext cx="3086100" cy="1733550"/>
          </a:xfrm>
          <a:prstGeom prst="rect">
            <a:avLst/>
          </a:prstGeom>
        </p:spPr>
      </p:pic>
    </p:spTree>
    <p:extLst>
      <p:ext uri="{BB962C8B-B14F-4D97-AF65-F5344CB8AC3E}">
        <p14:creationId xmlns:p14="http://schemas.microsoft.com/office/powerpoint/2010/main" val="1912133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a:t>
            </a:r>
            <a:r>
              <a:rPr lang="en-CA" dirty="0"/>
              <a:t>P</a:t>
            </a:r>
            <a:r>
              <a:rPr lang="en-CA" dirty="0" smtClean="0"/>
              <a:t>TCBPMRR: a word to live by</a:t>
            </a:r>
            <a:endParaRPr lang="en-CA" dirty="0"/>
          </a:p>
        </p:txBody>
      </p:sp>
      <p:sp>
        <p:nvSpPr>
          <p:cNvPr id="3" name="Content Placeholder 2"/>
          <p:cNvSpPr>
            <a:spLocks noGrp="1"/>
          </p:cNvSpPr>
          <p:nvPr>
            <p:ph idx="1"/>
          </p:nvPr>
        </p:nvSpPr>
        <p:spPr>
          <a:xfrm>
            <a:off x="1115616" y="1412776"/>
            <a:ext cx="7571184" cy="5112568"/>
          </a:xfrm>
        </p:spPr>
        <p:txBody>
          <a:bodyPr>
            <a:normAutofit fontScale="62500" lnSpcReduction="20000"/>
          </a:bodyPr>
          <a:lstStyle/>
          <a:p>
            <a:r>
              <a:rPr lang="en-CA" dirty="0" smtClean="0"/>
              <a:t>Cost: development, manufacturing, install, etc.</a:t>
            </a:r>
          </a:p>
          <a:p>
            <a:r>
              <a:rPr lang="en-CA" dirty="0"/>
              <a:t>Ownership: IP ring-fence</a:t>
            </a:r>
          </a:p>
          <a:p>
            <a:r>
              <a:rPr lang="en-CA" dirty="0"/>
              <a:t>Price/Profit: FIT incentives; R&amp;D incentives</a:t>
            </a:r>
          </a:p>
          <a:p>
            <a:r>
              <a:rPr lang="en-CA" dirty="0" smtClean="0"/>
              <a:t>Time to market: </a:t>
            </a:r>
          </a:p>
          <a:p>
            <a:r>
              <a:rPr lang="en-CA" dirty="0" smtClean="0"/>
              <a:t>Competition:</a:t>
            </a:r>
          </a:p>
          <a:p>
            <a:r>
              <a:rPr lang="en-CA" dirty="0" smtClean="0"/>
              <a:t>Brains: brain management, science literature</a:t>
            </a:r>
          </a:p>
          <a:p>
            <a:r>
              <a:rPr lang="en-CA" dirty="0" smtClean="0"/>
              <a:t>Performance: solar resource dependence</a:t>
            </a:r>
          </a:p>
          <a:p>
            <a:r>
              <a:rPr lang="en-CA" dirty="0" smtClean="0"/>
              <a:t>Manufacturability: fab time, yield, quality</a:t>
            </a:r>
          </a:p>
          <a:p>
            <a:r>
              <a:rPr lang="en-CA" dirty="0" smtClean="0"/>
              <a:t>Reliability: outdoor plant, serviceability</a:t>
            </a:r>
          </a:p>
          <a:p>
            <a:r>
              <a:rPr lang="en-CA" dirty="0" smtClean="0"/>
              <a:t>Regulatory: </a:t>
            </a:r>
          </a:p>
          <a:p>
            <a:endParaRPr lang="en-CA" dirty="0"/>
          </a:p>
          <a:p>
            <a:pPr marL="0" indent="0">
              <a:buNone/>
            </a:pPr>
            <a:r>
              <a:rPr lang="en-CA" b="1" i="1" dirty="0" smtClean="0">
                <a:solidFill>
                  <a:srgbClr val="00B050"/>
                </a:solidFill>
              </a:rPr>
              <a:t>Good – Fast</a:t>
            </a:r>
            <a:r>
              <a:rPr lang="en-CA" b="1" i="1" dirty="0">
                <a:solidFill>
                  <a:srgbClr val="00B050"/>
                </a:solidFill>
              </a:rPr>
              <a:t> </a:t>
            </a:r>
            <a:r>
              <a:rPr lang="en-CA" b="1" i="1" dirty="0" smtClean="0">
                <a:solidFill>
                  <a:srgbClr val="00B050"/>
                </a:solidFill>
              </a:rPr>
              <a:t>– Cheap</a:t>
            </a:r>
            <a:br>
              <a:rPr lang="en-CA" b="1" i="1" dirty="0" smtClean="0">
                <a:solidFill>
                  <a:srgbClr val="00B050"/>
                </a:solidFill>
              </a:rPr>
            </a:br>
            <a:r>
              <a:rPr lang="en-CA" b="1" i="1" dirty="0" smtClean="0">
                <a:solidFill>
                  <a:srgbClr val="00B050"/>
                </a:solidFill>
              </a:rPr>
              <a:t>pick any two</a:t>
            </a:r>
          </a:p>
          <a:p>
            <a:pPr marL="0" indent="0">
              <a:buNone/>
            </a:pPr>
            <a:endParaRPr lang="en-CA" b="1" i="1" dirty="0">
              <a:solidFill>
                <a:srgbClr val="00B050"/>
              </a:solidFill>
            </a:endParaRPr>
          </a:p>
          <a:p>
            <a:pPr marL="0" indent="0">
              <a:buNone/>
            </a:pPr>
            <a:r>
              <a:rPr lang="en-CA" b="1" i="1" dirty="0" smtClean="0">
                <a:solidFill>
                  <a:srgbClr val="7030A0"/>
                </a:solidFill>
              </a:rPr>
              <a:t>Law of Conservation </a:t>
            </a:r>
            <a:br>
              <a:rPr lang="en-CA" b="1" i="1" dirty="0" smtClean="0">
                <a:solidFill>
                  <a:srgbClr val="7030A0"/>
                </a:solidFill>
              </a:rPr>
            </a:br>
            <a:r>
              <a:rPr lang="en-CA" b="1" i="1" dirty="0" smtClean="0">
                <a:solidFill>
                  <a:srgbClr val="7030A0"/>
                </a:solidFill>
              </a:rPr>
              <a:t>of Misery</a:t>
            </a:r>
          </a:p>
        </p:txBody>
      </p:sp>
      <p:sp>
        <p:nvSpPr>
          <p:cNvPr id="4" name="TextBox 3"/>
          <p:cNvSpPr txBox="1"/>
          <p:nvPr/>
        </p:nvSpPr>
        <p:spPr>
          <a:xfrm>
            <a:off x="4317836" y="4545458"/>
            <a:ext cx="4822568" cy="2308324"/>
          </a:xfrm>
          <a:prstGeom prst="rect">
            <a:avLst/>
          </a:prstGeom>
          <a:solidFill>
            <a:srgbClr val="FFFFCC"/>
          </a:solidFill>
        </p:spPr>
        <p:txBody>
          <a:bodyPr wrap="square" rtlCol="0" anchor="b">
            <a:spAutoFit/>
          </a:bodyPr>
          <a:lstStyle/>
          <a:p>
            <a:r>
              <a:rPr lang="en-CA" sz="1600" dirty="0" smtClean="0"/>
              <a:t>“[</a:t>
            </a:r>
            <a:r>
              <a:rPr lang="en-CA" sz="1600" dirty="0"/>
              <a:t>We] continue to try more to profit from </a:t>
            </a:r>
            <a:r>
              <a:rPr lang="en-CA" sz="1600" u="sng" dirty="0"/>
              <a:t>always</a:t>
            </a:r>
            <a:r>
              <a:rPr lang="en-CA" sz="1600" dirty="0"/>
              <a:t> remembering the obvious than from grasping the esoteric. … It is remarkable how much long-term advantage people like us have gotten by trying to be consistently not stupid, instead of trying to be very intelligent</a:t>
            </a:r>
            <a:r>
              <a:rPr lang="en-CA" sz="1600" dirty="0" smtClean="0"/>
              <a:t>.”</a:t>
            </a:r>
          </a:p>
          <a:p>
            <a:endParaRPr lang="en-CA" sz="1600" dirty="0"/>
          </a:p>
          <a:p>
            <a:pPr algn="r"/>
            <a:r>
              <a:rPr lang="en-CA" sz="1600" dirty="0" smtClean="0"/>
              <a:t>old Berkshire Hathaway shareholder letter, </a:t>
            </a:r>
            <a:br>
              <a:rPr lang="en-CA" sz="1600" dirty="0" smtClean="0"/>
            </a:br>
            <a:r>
              <a:rPr lang="en-CA" sz="1600" dirty="0" smtClean="0"/>
              <a:t>Charlie </a:t>
            </a:r>
            <a:r>
              <a:rPr lang="en-CA" sz="1600" dirty="0" err="1"/>
              <a:t>Munger</a:t>
            </a:r>
            <a:r>
              <a:rPr lang="en-CA" sz="1600" dirty="0"/>
              <a:t> </a:t>
            </a:r>
            <a:r>
              <a:rPr lang="en-CA" sz="1600" dirty="0" smtClean="0"/>
              <a:t>VP</a:t>
            </a:r>
            <a:endParaRPr lang="en-CA" sz="1600" dirty="0"/>
          </a:p>
        </p:txBody>
      </p:sp>
      <p:pic>
        <p:nvPicPr>
          <p:cNvPr id="1027" name="Picture 3" descr="C:\Users\jcoo4\AppData\Local\Microsoft\Windows\Temporary Internet Files\Content.IE5\YXDF5DK4\MC9002974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328046"/>
            <a:ext cx="1138039" cy="1097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coo4\AppData\Local\Microsoft\Windows\Temporary Internet Files\Content.IE5\BLG8J95P\MC90043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91957"/>
            <a:ext cx="765751" cy="6115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coo4\AppData\Local\Microsoft\Windows\Temporary Internet Files\Content.IE5\JB9O8ZZL\MC900233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120" y="3140968"/>
            <a:ext cx="823616" cy="967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84168" y="2649651"/>
            <a:ext cx="576064" cy="1569660"/>
          </a:xfrm>
          <a:prstGeom prst="rect">
            <a:avLst/>
          </a:prstGeom>
          <a:noFill/>
        </p:spPr>
        <p:txBody>
          <a:bodyPr wrap="square" rtlCol="0">
            <a:spAutoFit/>
          </a:bodyPr>
          <a:lstStyle/>
          <a:p>
            <a:r>
              <a:rPr lang="en-CA" sz="9600" dirty="0" smtClean="0">
                <a:latin typeface="Eras Light ITC" panose="020B0402030504020804" pitchFamily="34" charset="0"/>
              </a:rPr>
              <a:t>}</a:t>
            </a:r>
            <a:endParaRPr lang="en-CA" sz="9600" dirty="0">
              <a:latin typeface="Eras Light ITC" panose="020B0402030504020804" pitchFamily="34" charset="0"/>
            </a:endParaRPr>
          </a:p>
        </p:txBody>
      </p:sp>
      <p:pic>
        <p:nvPicPr>
          <p:cNvPr id="7" name="Picture 3" descr="C:\Users\jcoo4\AppData\Local\Microsoft\Windows\Temporary Internet Files\Content.IE5\JB9O8ZZL\MC9003897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19633">
            <a:off x="3213196" y="4760751"/>
            <a:ext cx="1080120" cy="9431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coo4\AppData\Local\Microsoft\Windows\Temporary Internet Files\Content.IE5\BLG8J95P\MC90007870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163" y="3954694"/>
            <a:ext cx="744453" cy="9144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jcoo4\AppData\Local\Microsoft\Windows\Temporary Internet Files\Content.IE5\YXDF5DK4\MC90023792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0715" y="2417124"/>
            <a:ext cx="610756" cy="5303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coo4\AppData\Local\Microsoft\Windows\Temporary Internet Files\Content.IE5\BLG8J95P\MC90029423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1501865"/>
            <a:ext cx="631137" cy="87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04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Follow-up Questions</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 Charts</a:t>
            </a:r>
            <a:endParaRPr lang="en-CA" dirty="0"/>
          </a:p>
        </p:txBody>
      </p:sp>
      <p:sp>
        <p:nvSpPr>
          <p:cNvPr id="3" name="Content Placeholder 2"/>
          <p:cNvSpPr>
            <a:spLocks noGrp="1"/>
          </p:cNvSpPr>
          <p:nvPr>
            <p:ph idx="1"/>
          </p:nvPr>
        </p:nvSpPr>
        <p:spPr/>
        <p:txBody>
          <a:bodyPr/>
          <a:lstStyle/>
          <a:p>
            <a:r>
              <a:rPr lang="en-CA" dirty="0" smtClean="0"/>
              <a:t>Periodic Table</a:t>
            </a:r>
          </a:p>
          <a:p>
            <a:r>
              <a:rPr lang="en-CA" smtClean="0"/>
              <a:t>Compound Semiconducto Bandgap </a:t>
            </a:r>
            <a:r>
              <a:rPr lang="en-CA" dirty="0" smtClean="0"/>
              <a:t>Engineering</a:t>
            </a:r>
            <a:endParaRPr lang="en-CA" dirty="0"/>
          </a:p>
        </p:txBody>
      </p:sp>
    </p:spTree>
    <p:extLst>
      <p:ext uri="{BB962C8B-B14F-4D97-AF65-F5344CB8AC3E}">
        <p14:creationId xmlns:p14="http://schemas.microsoft.com/office/powerpoint/2010/main" val="2819203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 Articles</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P.P. </a:t>
            </a:r>
            <a:r>
              <a:rPr lang="en-CA" dirty="0" err="1" smtClean="0"/>
              <a:t>Boix</a:t>
            </a:r>
            <a:r>
              <a:rPr lang="en-CA" dirty="0" smtClean="0"/>
              <a:t>, K. </a:t>
            </a:r>
            <a:r>
              <a:rPr lang="en-CA" dirty="0" err="1" smtClean="0"/>
              <a:t>Nonomura</a:t>
            </a:r>
            <a:r>
              <a:rPr lang="en-CA" dirty="0" smtClean="0"/>
              <a:t>, N. Mathews, S.G. </a:t>
            </a:r>
            <a:r>
              <a:rPr lang="en-CA" dirty="0" err="1" smtClean="0"/>
              <a:t>Mhaisalkar</a:t>
            </a:r>
            <a:r>
              <a:rPr lang="en-CA" dirty="0" smtClean="0"/>
              <a:t> (various Singapore institutions) </a:t>
            </a:r>
            <a:br>
              <a:rPr lang="en-CA" dirty="0" smtClean="0"/>
            </a:br>
            <a:r>
              <a:rPr lang="en-CA" dirty="0" smtClean="0"/>
              <a:t>“Current progress and future perspectives for organic/inorganic </a:t>
            </a:r>
            <a:r>
              <a:rPr lang="en-CA" dirty="0" err="1" smtClean="0"/>
              <a:t>perovskite</a:t>
            </a:r>
            <a:r>
              <a:rPr lang="en-CA" dirty="0" smtClean="0"/>
              <a:t> solar cells” Materials Today 17(1)(2014)16</a:t>
            </a:r>
            <a:br>
              <a:rPr lang="en-CA" dirty="0" smtClean="0"/>
            </a:br>
            <a:r>
              <a:rPr lang="en-CA" dirty="0" smtClean="0">
                <a:hlinkClick r:id="rId2"/>
              </a:rPr>
              <a:t>http://dx.doi.org/10.1016/j.mattod.2013.12.002</a:t>
            </a:r>
            <a:r>
              <a:rPr lang="en-CA" dirty="0" smtClean="0"/>
              <a:t/>
            </a:r>
            <a:br>
              <a:rPr lang="en-CA" dirty="0" smtClean="0"/>
            </a:br>
            <a:endParaRPr lang="en-CA" dirty="0" smtClean="0"/>
          </a:p>
          <a:p>
            <a:r>
              <a:rPr lang="en-CA" dirty="0" smtClean="0"/>
              <a:t>P. </a:t>
            </a:r>
            <a:r>
              <a:rPr lang="en-CA" dirty="0" err="1" smtClean="0"/>
              <a:t>Docampo</a:t>
            </a:r>
            <a:r>
              <a:rPr lang="en-CA" dirty="0" smtClean="0"/>
              <a:t> , S. </a:t>
            </a:r>
            <a:r>
              <a:rPr lang="en-CA" dirty="0" err="1" smtClean="0"/>
              <a:t>Guldin</a:t>
            </a:r>
            <a:r>
              <a:rPr lang="en-CA" dirty="0" smtClean="0"/>
              <a:t> , T. </a:t>
            </a:r>
            <a:r>
              <a:rPr lang="en-CA" dirty="0" err="1" smtClean="0"/>
              <a:t>Leijtens</a:t>
            </a:r>
            <a:r>
              <a:rPr lang="en-CA" dirty="0" smtClean="0"/>
              <a:t> , N.K. Noel , U. Steiner , H.J. </a:t>
            </a:r>
            <a:r>
              <a:rPr lang="en-CA" dirty="0" err="1" smtClean="0"/>
              <a:t>Snaith</a:t>
            </a:r>
            <a:r>
              <a:rPr lang="en-CA" dirty="0" smtClean="0"/>
              <a:t> (Oxford)</a:t>
            </a:r>
            <a:br>
              <a:rPr lang="en-CA" dirty="0" smtClean="0"/>
            </a:br>
            <a:r>
              <a:rPr lang="en-CA" dirty="0" smtClean="0"/>
              <a:t>“Lessons Learned: From Dye-Sensitized Solar Cells to All-Solid-State Hybrid Devices” Advanced Materials (2014) </a:t>
            </a:r>
            <a:br>
              <a:rPr lang="en-CA" dirty="0" smtClean="0"/>
            </a:br>
            <a:r>
              <a:rPr lang="en-CA" dirty="0" smtClean="0">
                <a:hlinkClick r:id="rId3"/>
              </a:rPr>
              <a:t>http://dx.doi.org/10.1002/adma.201400486</a:t>
            </a:r>
            <a:r>
              <a:rPr lang="en-CA" dirty="0" smtClean="0"/>
              <a:t>  </a:t>
            </a:r>
            <a:br>
              <a:rPr lang="en-CA" dirty="0" smtClean="0"/>
            </a:br>
            <a:endParaRPr lang="en-CA" dirty="0" smtClean="0"/>
          </a:p>
          <a:p>
            <a:endParaRPr lang="en-CA" dirty="0"/>
          </a:p>
          <a:p>
            <a:r>
              <a:rPr lang="en-CA" dirty="0" smtClean="0"/>
              <a:t>Plus a literature of over 200 articles to date, of which several dozen 2014</a:t>
            </a:r>
            <a:endParaRPr lang="en-CA" dirty="0"/>
          </a:p>
        </p:txBody>
      </p:sp>
    </p:spTree>
    <p:extLst>
      <p:ext uri="{BB962C8B-B14F-4D97-AF65-F5344CB8AC3E}">
        <p14:creationId xmlns:p14="http://schemas.microsoft.com/office/powerpoint/2010/main" val="3249802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Periodic Table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0364" y="1600200"/>
            <a:ext cx="7543271" cy="4525963"/>
          </a:xfrm>
        </p:spPr>
      </p:pic>
    </p:spTree>
    <p:extLst>
      <p:ext uri="{BB962C8B-B14F-4D97-AF65-F5344CB8AC3E}">
        <p14:creationId xmlns:p14="http://schemas.microsoft.com/office/powerpoint/2010/main" val="2810778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Compound Semiconductor</a:t>
            </a:r>
            <a:br>
              <a:rPr lang="en-CA" smtClean="0"/>
            </a:br>
            <a:r>
              <a:rPr lang="en-CA" smtClean="0"/>
              <a:t>Bandgap </a:t>
            </a:r>
            <a:r>
              <a:rPr lang="en-CA" dirty="0" smtClean="0"/>
              <a:t>Engineering</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639" y="1600200"/>
            <a:ext cx="7026721" cy="4525963"/>
          </a:xfrm>
        </p:spPr>
      </p:pic>
    </p:spTree>
    <p:extLst>
      <p:ext uri="{BB962C8B-B14F-4D97-AF65-F5344CB8AC3E}">
        <p14:creationId xmlns:p14="http://schemas.microsoft.com/office/powerpoint/2010/main" val="324177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
            </a:r>
            <a:r>
              <a:rPr lang="en-CA" dirty="0" err="1" smtClean="0"/>
              <a:t>Perovskites</a:t>
            </a:r>
            <a:r>
              <a:rPr lang="en-CA" dirty="0" smtClean="0"/>
              <a:t>”</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Not a particularly helpful term; like saying most active optoelectronic devices are done with “</a:t>
            </a:r>
            <a:r>
              <a:rPr lang="en-CA" dirty="0" err="1" smtClean="0"/>
              <a:t>zincblende</a:t>
            </a:r>
            <a:r>
              <a:rPr lang="en-CA" dirty="0" smtClean="0"/>
              <a:t>”  or “</a:t>
            </a:r>
            <a:r>
              <a:rPr lang="en-CA" dirty="0" err="1" smtClean="0"/>
              <a:t>wurtzite</a:t>
            </a:r>
            <a:r>
              <a:rPr lang="en-CA" dirty="0" smtClean="0"/>
              <a:t>” materials</a:t>
            </a:r>
          </a:p>
          <a:p>
            <a:r>
              <a:rPr lang="en-CA" dirty="0" smtClean="0"/>
              <a:t>Large research field over decades: transistors, displays, photoconversion, transducers (magnetic effects), superconductivity, colossal </a:t>
            </a:r>
            <a:r>
              <a:rPr lang="en-CA" dirty="0" err="1" smtClean="0"/>
              <a:t>magnetoresistance</a:t>
            </a:r>
            <a:r>
              <a:rPr lang="en-CA" dirty="0" smtClean="0"/>
              <a:t> (</a:t>
            </a:r>
            <a:r>
              <a:rPr lang="en-CA" dirty="0" err="1" smtClean="0"/>
              <a:t>Mn</a:t>
            </a:r>
            <a:r>
              <a:rPr lang="en-CA" dirty="0" smtClean="0"/>
              <a:t>-containing), surface acoustic wave (SAW) devices, and now </a:t>
            </a:r>
            <a:r>
              <a:rPr lang="en-CA" dirty="0" err="1" smtClean="0"/>
              <a:t>photovoltaics</a:t>
            </a:r>
            <a:r>
              <a:rPr lang="en-CA" dirty="0" smtClean="0"/>
              <a:t>. </a:t>
            </a:r>
          </a:p>
          <a:p>
            <a:r>
              <a:rPr lang="en-CA" dirty="0" err="1" smtClean="0"/>
              <a:t>Perovskites</a:t>
            </a:r>
            <a:r>
              <a:rPr lang="en-CA" dirty="0" smtClean="0"/>
              <a:t> have also been investigated in the context of fuel cells (</a:t>
            </a:r>
            <a:r>
              <a:rPr lang="en-CA" dirty="0" err="1" smtClean="0"/>
              <a:t>photocatalytic</a:t>
            </a:r>
            <a:r>
              <a:rPr lang="en-CA" dirty="0" smtClean="0"/>
              <a:t> decomposition of water to H</a:t>
            </a:r>
            <a:r>
              <a:rPr lang="en-CA" baseline="-25000" dirty="0" smtClean="0"/>
              <a:t>2</a:t>
            </a:r>
            <a:r>
              <a:rPr lang="en-CA" dirty="0" smtClean="0"/>
              <a:t> and O</a:t>
            </a:r>
            <a:r>
              <a:rPr lang="en-CA" baseline="-25000" dirty="0" smtClean="0"/>
              <a:t>2</a:t>
            </a:r>
            <a:r>
              <a:rPr lang="en-CA" dirty="0" smtClean="0"/>
              <a:t>) but their composition is much different from PV materials.</a:t>
            </a:r>
          </a:p>
          <a:p>
            <a:endParaRPr lang="en-CA" dirty="0"/>
          </a:p>
        </p:txBody>
      </p:sp>
    </p:spTree>
    <p:extLst>
      <p:ext uri="{BB962C8B-B14F-4D97-AF65-F5344CB8AC3E}">
        <p14:creationId xmlns:p14="http://schemas.microsoft.com/office/powerpoint/2010/main" val="348479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Perovskites</a:t>
            </a:r>
            <a:r>
              <a:rPr lang="en-CA" dirty="0" smtClean="0"/>
              <a:t> (2)</a:t>
            </a:r>
            <a:endParaRPr lang="en-CA" dirty="0"/>
          </a:p>
        </p:txBody>
      </p:sp>
      <p:sp>
        <p:nvSpPr>
          <p:cNvPr id="3" name="Content Placeholder 2"/>
          <p:cNvSpPr>
            <a:spLocks noGrp="1"/>
          </p:cNvSpPr>
          <p:nvPr>
            <p:ph idx="1"/>
          </p:nvPr>
        </p:nvSpPr>
        <p:spPr/>
        <p:txBody>
          <a:bodyPr>
            <a:normAutofit lnSpcReduction="10000"/>
          </a:bodyPr>
          <a:lstStyle/>
          <a:p>
            <a:r>
              <a:rPr lang="en-CA" dirty="0" smtClean="0"/>
              <a:t>More </a:t>
            </a:r>
            <a:r>
              <a:rPr lang="en-CA" dirty="0"/>
              <a:t>recently, organic-inorganic </a:t>
            </a:r>
            <a:r>
              <a:rPr lang="en-CA" dirty="0" err="1" smtClean="0"/>
              <a:t>perovskite</a:t>
            </a:r>
            <a:r>
              <a:rPr lang="en-CA" dirty="0" smtClean="0"/>
              <a:t> compounds </a:t>
            </a:r>
            <a:r>
              <a:rPr lang="en-CA" dirty="0"/>
              <a:t>have become interesting.  </a:t>
            </a:r>
            <a:endParaRPr lang="en-CA" dirty="0" smtClean="0"/>
          </a:p>
          <a:p>
            <a:r>
              <a:rPr lang="en-CA" dirty="0" err="1" smtClean="0"/>
              <a:t>Perovskite</a:t>
            </a:r>
            <a:r>
              <a:rPr lang="en-CA" dirty="0" smtClean="0"/>
              <a:t> </a:t>
            </a:r>
            <a:r>
              <a:rPr lang="en-CA" dirty="0"/>
              <a:t>PV is actually an outgrowth of </a:t>
            </a:r>
            <a:r>
              <a:rPr lang="en-CA" dirty="0" smtClean="0"/>
              <a:t>dye-sensitized </a:t>
            </a:r>
            <a:r>
              <a:rPr lang="en-CA" dirty="0"/>
              <a:t>solar cells (DSSC) research (also called </a:t>
            </a:r>
            <a:r>
              <a:rPr lang="en-CA" dirty="0" err="1"/>
              <a:t>Grätzel</a:t>
            </a:r>
            <a:r>
              <a:rPr lang="en-CA" dirty="0"/>
              <a:t> cells after Michael </a:t>
            </a:r>
            <a:r>
              <a:rPr lang="en-CA" err="1"/>
              <a:t>Grätzel</a:t>
            </a:r>
            <a:r>
              <a:rPr lang="en-CA"/>
              <a:t> </a:t>
            </a:r>
            <a:r>
              <a:rPr lang="en-CA" smtClean="0"/>
              <a:t>...)</a:t>
            </a:r>
          </a:p>
          <a:p>
            <a:r>
              <a:rPr lang="en-CA" smtClean="0"/>
              <a:t>DSSC advantages: accessible processes.  weaknesses: </a:t>
            </a:r>
          </a:p>
          <a:p>
            <a:pPr lvl="1"/>
            <a:r>
              <a:rPr lang="en-CA" smtClean="0"/>
              <a:t>Dye in solution – freeze/thaw, leaks</a:t>
            </a:r>
          </a:p>
          <a:p>
            <a:pPr lvl="1"/>
            <a:r>
              <a:rPr lang="en-CA" smtClean="0"/>
              <a:t>Best efficiency ~ low double digits</a:t>
            </a:r>
            <a:endParaRPr lang="en-CA" dirty="0" smtClean="0"/>
          </a:p>
          <a:p>
            <a:endParaRPr lang="en-CA" dirty="0"/>
          </a:p>
        </p:txBody>
      </p:sp>
    </p:spTree>
    <p:extLst>
      <p:ext uri="{BB962C8B-B14F-4D97-AF65-F5344CB8AC3E}">
        <p14:creationId xmlns:p14="http://schemas.microsoft.com/office/powerpoint/2010/main" val="3863790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1143000"/>
          </a:xfrm>
        </p:spPr>
        <p:txBody>
          <a:bodyPr/>
          <a:lstStyle/>
          <a:p>
            <a:r>
              <a:rPr lang="en-CA" dirty="0" smtClean="0"/>
              <a:t>History</a:t>
            </a:r>
            <a:endParaRPr lang="en-CA" dirty="0"/>
          </a:p>
        </p:txBody>
      </p:sp>
      <p:sp>
        <p:nvSpPr>
          <p:cNvPr id="3" name="Content Placeholder 2"/>
          <p:cNvSpPr>
            <a:spLocks noGrp="1"/>
          </p:cNvSpPr>
          <p:nvPr>
            <p:ph idx="1"/>
          </p:nvPr>
        </p:nvSpPr>
        <p:spPr>
          <a:xfrm>
            <a:off x="323528" y="1720161"/>
            <a:ext cx="5184576" cy="4785395"/>
          </a:xfrm>
        </p:spPr>
        <p:txBody>
          <a:bodyPr>
            <a:normAutofit fontScale="85000" lnSpcReduction="10000"/>
          </a:bodyPr>
          <a:lstStyle/>
          <a:p>
            <a:r>
              <a:rPr lang="en-CA" dirty="0" smtClean="0"/>
              <a:t>DSSC: Photons are absorbed </a:t>
            </a:r>
            <a:br>
              <a:rPr lang="en-CA" dirty="0" smtClean="0"/>
            </a:br>
            <a:r>
              <a:rPr lang="en-CA" dirty="0" smtClean="0"/>
              <a:t>in a very thin dye layer </a:t>
            </a:r>
          </a:p>
          <a:p>
            <a:pPr lvl="1"/>
            <a:r>
              <a:rPr lang="en-CA" dirty="0" smtClean="0"/>
              <a:t>Exotic dye molecules: e.g. </a:t>
            </a:r>
            <a:r>
              <a:rPr lang="en-CA" dirty="0" err="1" smtClean="0"/>
              <a:t>triscarboxy</a:t>
            </a:r>
            <a:r>
              <a:rPr lang="en-CA" dirty="0" smtClean="0"/>
              <a:t>-ruthenium </a:t>
            </a:r>
            <a:r>
              <a:rPr lang="en-CA" dirty="0" err="1" smtClean="0"/>
              <a:t>terpyridine</a:t>
            </a:r>
            <a:r>
              <a:rPr lang="en-CA" dirty="0"/>
              <a:t>; Ru(4,40-dicarboxy-2,20-bipyridine)</a:t>
            </a:r>
            <a:r>
              <a:rPr lang="en-CA" baseline="-25000" dirty="0"/>
              <a:t>2</a:t>
            </a:r>
            <a:r>
              <a:rPr lang="en-CA" dirty="0"/>
              <a:t>(NCS)</a:t>
            </a:r>
            <a:r>
              <a:rPr lang="en-CA" baseline="-25000" dirty="0"/>
              <a:t>2</a:t>
            </a:r>
            <a:endParaRPr lang="en-CA" baseline="-25000" dirty="0" smtClean="0"/>
          </a:p>
          <a:p>
            <a:pPr lvl="1"/>
            <a:r>
              <a:rPr lang="en-CA" dirty="0" smtClean="0"/>
              <a:t>Supported on a scaffold of </a:t>
            </a:r>
            <a:r>
              <a:rPr lang="en-CA" dirty="0" err="1" smtClean="0"/>
              <a:t>mesoporous</a:t>
            </a:r>
            <a:r>
              <a:rPr lang="en-CA" dirty="0" smtClean="0"/>
              <a:t> TiO</a:t>
            </a:r>
            <a:r>
              <a:rPr lang="en-CA" baseline="-25000" dirty="0" smtClean="0"/>
              <a:t>2</a:t>
            </a:r>
            <a:r>
              <a:rPr lang="en-CA" dirty="0" smtClean="0"/>
              <a:t> which extracts electrons to transparent front conductive window electrode</a:t>
            </a:r>
          </a:p>
          <a:p>
            <a:pPr lvl="1"/>
            <a:r>
              <a:rPr lang="en-CA" dirty="0" smtClean="0"/>
              <a:t>Immersed in a hole transport fluid connected to rear electrode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088313"/>
            <a:ext cx="3493765" cy="3653055"/>
          </a:xfrm>
          <a:prstGeom prst="rect">
            <a:avLst/>
          </a:prstGeom>
        </p:spPr>
      </p:pic>
      <p:sp>
        <p:nvSpPr>
          <p:cNvPr id="5" name="Right Arrow 4"/>
          <p:cNvSpPr/>
          <p:nvPr/>
        </p:nvSpPr>
        <p:spPr>
          <a:xfrm rot="2720711">
            <a:off x="4955431" y="4356856"/>
            <a:ext cx="2841252" cy="28803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852810" y="2304818"/>
            <a:ext cx="1480895" cy="646331"/>
          </a:xfrm>
          <a:prstGeom prst="rect">
            <a:avLst/>
          </a:prstGeom>
          <a:noFill/>
        </p:spPr>
        <p:txBody>
          <a:bodyPr wrap="square" rtlCol="0">
            <a:spAutoFit/>
          </a:bodyPr>
          <a:lstStyle/>
          <a:p>
            <a:r>
              <a:rPr lang="en-CA" sz="1200" dirty="0" smtClean="0">
                <a:latin typeface="Arial" panose="020B0604020202020204" pitchFamily="34" charset="0"/>
                <a:cs typeface="Arial" panose="020B0604020202020204" pitchFamily="34" charset="0"/>
              </a:rPr>
              <a:t>optically transparent F:SnO</a:t>
            </a:r>
            <a:r>
              <a:rPr lang="en-CA" sz="1200" baseline="-25000" dirty="0" smtClean="0">
                <a:latin typeface="Arial" panose="020B0604020202020204" pitchFamily="34" charset="0"/>
                <a:cs typeface="Arial" panose="020B0604020202020204" pitchFamily="34" charset="0"/>
              </a:rPr>
              <a:t>2</a:t>
            </a:r>
            <a:endParaRPr lang="en-CA" sz="1200" baseline="-25000" dirty="0">
              <a:latin typeface="Arial" panose="020B0604020202020204" pitchFamily="34" charset="0"/>
              <a:cs typeface="Arial" panose="020B0604020202020204" pitchFamily="34" charset="0"/>
            </a:endParaRPr>
          </a:p>
        </p:txBody>
      </p:sp>
      <p:sp>
        <p:nvSpPr>
          <p:cNvPr id="7" name="Rectangle 6"/>
          <p:cNvSpPr/>
          <p:nvPr/>
        </p:nvSpPr>
        <p:spPr>
          <a:xfrm>
            <a:off x="5508104" y="2852936"/>
            <a:ext cx="34470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loud Callout 7"/>
          <p:cNvSpPr/>
          <p:nvPr/>
        </p:nvSpPr>
        <p:spPr>
          <a:xfrm>
            <a:off x="179512" y="268086"/>
            <a:ext cx="2347927" cy="1296144"/>
          </a:xfrm>
          <a:prstGeom prst="cloudCallout">
            <a:avLst>
              <a:gd name="adj1" fmla="val 61744"/>
              <a:gd name="adj2" fmla="val 65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vs bulk in III-V MJPV</a:t>
            </a:r>
            <a:endParaRPr lang="en-CA"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229" y="268086"/>
            <a:ext cx="4328296" cy="1969375"/>
          </a:xfrm>
          <a:prstGeom prst="rect">
            <a:avLst/>
          </a:prstGeom>
        </p:spPr>
      </p:pic>
    </p:spTree>
    <p:extLst>
      <p:ext uri="{BB962C8B-B14F-4D97-AF65-F5344CB8AC3E}">
        <p14:creationId xmlns:p14="http://schemas.microsoft.com/office/powerpoint/2010/main" val="285797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History (2)</a:t>
            </a:r>
            <a:endParaRPr lang="en-CA" dirty="0"/>
          </a:p>
        </p:txBody>
      </p:sp>
      <p:sp>
        <p:nvSpPr>
          <p:cNvPr id="3" name="Content Placeholder 2"/>
          <p:cNvSpPr>
            <a:spLocks noGrp="1"/>
          </p:cNvSpPr>
          <p:nvPr>
            <p:ph idx="1"/>
          </p:nvPr>
        </p:nvSpPr>
        <p:spPr>
          <a:xfrm>
            <a:off x="323528" y="1600200"/>
            <a:ext cx="8363272" cy="4525963"/>
          </a:xfrm>
        </p:spPr>
        <p:txBody>
          <a:bodyPr>
            <a:normAutofit fontScale="92500" lnSpcReduction="10000"/>
          </a:bodyPr>
          <a:lstStyle/>
          <a:p>
            <a:r>
              <a:rPr lang="en-CA" dirty="0" err="1" smtClean="0"/>
              <a:t>Breakthru</a:t>
            </a:r>
            <a:r>
              <a:rPr lang="en-CA" dirty="0" smtClean="0"/>
              <a:t> 2009: CH</a:t>
            </a:r>
            <a:r>
              <a:rPr lang="en-CA" baseline="-25000" dirty="0" smtClean="0"/>
              <a:t>3</a:t>
            </a:r>
            <a:r>
              <a:rPr lang="en-CA" dirty="0" smtClean="0"/>
              <a:t>NH</a:t>
            </a:r>
            <a:r>
              <a:rPr lang="en-CA" baseline="-25000" dirty="0" smtClean="0"/>
              <a:t>3</a:t>
            </a:r>
            <a:r>
              <a:rPr lang="en-CA" dirty="0" smtClean="0"/>
              <a:t>PbI</a:t>
            </a:r>
            <a:r>
              <a:rPr lang="en-CA" baseline="-25000" dirty="0" smtClean="0"/>
              <a:t>3</a:t>
            </a:r>
            <a:r>
              <a:rPr lang="en-CA" dirty="0" smtClean="0"/>
              <a:t> in solution</a:t>
            </a:r>
            <a:br>
              <a:rPr lang="en-CA" dirty="0" smtClean="0"/>
            </a:br>
            <a:r>
              <a:rPr lang="en-CA" sz="2000" dirty="0" err="1" smtClean="0"/>
              <a:t>Miyasaki</a:t>
            </a:r>
            <a:r>
              <a:rPr lang="en-CA" sz="2000" dirty="0" smtClean="0"/>
              <a:t> </a:t>
            </a:r>
            <a:r>
              <a:rPr lang="en-CA" sz="2000" i="1" dirty="0" smtClean="0"/>
              <a:t>et al</a:t>
            </a:r>
            <a:r>
              <a:rPr lang="en-CA" sz="2000" dirty="0" smtClean="0"/>
              <a:t> (Tokyo) JACS 131(2009)6050</a:t>
            </a:r>
            <a:br>
              <a:rPr lang="en-CA" sz="2000" dirty="0" smtClean="0"/>
            </a:br>
            <a:r>
              <a:rPr lang="en-CA" sz="2000" dirty="0" err="1" smtClean="0"/>
              <a:t>doi</a:t>
            </a:r>
            <a:r>
              <a:rPr lang="en-CA" sz="2000" dirty="0" smtClean="0"/>
              <a:t>:</a:t>
            </a:r>
            <a:r>
              <a:rPr lang="en-CA" sz="2000" b="1" dirty="0" smtClean="0"/>
              <a:t> </a:t>
            </a:r>
            <a:r>
              <a:rPr lang="en-CA" sz="2000" dirty="0" smtClean="0"/>
              <a:t>10.1021/ja809598r</a:t>
            </a:r>
          </a:p>
          <a:p>
            <a:r>
              <a:rPr lang="en-CA" dirty="0" err="1" smtClean="0"/>
              <a:t>Breakthru</a:t>
            </a:r>
            <a:r>
              <a:rPr lang="en-CA" dirty="0" smtClean="0"/>
              <a:t> 2012: Solid CH</a:t>
            </a:r>
            <a:r>
              <a:rPr lang="en-CA" baseline="-25000" dirty="0" smtClean="0"/>
              <a:t>3</a:t>
            </a:r>
            <a:r>
              <a:rPr lang="en-CA" dirty="0" smtClean="0"/>
              <a:t>NH</a:t>
            </a:r>
            <a:r>
              <a:rPr lang="en-CA" baseline="-25000" dirty="0" smtClean="0"/>
              <a:t>3</a:t>
            </a:r>
            <a:r>
              <a:rPr lang="en-CA" dirty="0" smtClean="0"/>
              <a:t>PbI</a:t>
            </a:r>
            <a:r>
              <a:rPr lang="en-CA" baseline="-25000" dirty="0" smtClean="0"/>
              <a:t>3</a:t>
            </a:r>
            <a:r>
              <a:rPr lang="en-CA" dirty="0" smtClean="0"/>
              <a:t> </a:t>
            </a:r>
            <a:br>
              <a:rPr lang="en-CA" dirty="0" smtClean="0"/>
            </a:br>
            <a:r>
              <a:rPr lang="en-CA" sz="2000" dirty="0" smtClean="0"/>
              <a:t>HS Kim </a:t>
            </a:r>
            <a:r>
              <a:rPr lang="en-CA" sz="2000" i="1" dirty="0" smtClean="0"/>
              <a:t>et al</a:t>
            </a:r>
            <a:r>
              <a:rPr lang="en-CA" sz="2000" dirty="0" smtClean="0"/>
              <a:t> (Korea) </a:t>
            </a:r>
            <a:br>
              <a:rPr lang="en-CA" sz="2000" dirty="0" smtClean="0"/>
            </a:br>
            <a:r>
              <a:rPr lang="en-CA" sz="2000" dirty="0" smtClean="0"/>
              <a:t>Scientific Reports 2(2012)1</a:t>
            </a:r>
            <a:br>
              <a:rPr lang="en-CA" sz="2000" dirty="0" smtClean="0"/>
            </a:br>
            <a:r>
              <a:rPr lang="en-CA" sz="2000" dirty="0" smtClean="0"/>
              <a:t>MM Lee Science 338(2012)643</a:t>
            </a:r>
          </a:p>
          <a:p>
            <a:r>
              <a:rPr lang="en-CA" dirty="0" smtClean="0"/>
              <a:t>Clue: </a:t>
            </a:r>
            <a:r>
              <a:rPr lang="en-CA" dirty="0" err="1" smtClean="0"/>
              <a:t>perovskite</a:t>
            </a:r>
            <a:r>
              <a:rPr lang="en-CA" dirty="0" smtClean="0"/>
              <a:t> OILEDs 1999</a:t>
            </a:r>
            <a:br>
              <a:rPr lang="en-CA" dirty="0" smtClean="0"/>
            </a:br>
            <a:r>
              <a:rPr lang="en-CA" sz="1900" dirty="0" smtClean="0"/>
              <a:t>“Electroluminescence </a:t>
            </a:r>
            <a:r>
              <a:rPr lang="en-CA" sz="1900" dirty="0"/>
              <a:t>from </a:t>
            </a:r>
            <a:r>
              <a:rPr lang="en-CA" sz="1900" dirty="0" smtClean="0"/>
              <a:t>an Organic-Inorganic </a:t>
            </a:r>
            <a:r>
              <a:rPr lang="en-CA" sz="1900" dirty="0" err="1" smtClean="0"/>
              <a:t>Perovskite</a:t>
            </a:r>
            <a:r>
              <a:rPr lang="en-CA" sz="1900" dirty="0" smtClean="0"/>
              <a:t> Incorporating </a:t>
            </a:r>
            <a:r>
              <a:rPr lang="en-CA" sz="1900" dirty="0"/>
              <a:t>a </a:t>
            </a:r>
            <a:r>
              <a:rPr lang="en-CA" sz="1900" dirty="0" err="1"/>
              <a:t>Quaterthiophene</a:t>
            </a:r>
            <a:r>
              <a:rPr lang="en-CA" sz="1900" dirty="0"/>
              <a:t> </a:t>
            </a:r>
            <a:r>
              <a:rPr lang="en-CA" sz="1900" dirty="0" smtClean="0"/>
              <a:t>Dye within </a:t>
            </a:r>
            <a:r>
              <a:rPr lang="en-CA" sz="1900" dirty="0"/>
              <a:t>Lead Halide </a:t>
            </a:r>
            <a:r>
              <a:rPr lang="en-CA" sz="1900" dirty="0" err="1"/>
              <a:t>Perovskite</a:t>
            </a:r>
            <a:r>
              <a:rPr lang="en-CA" sz="1900" dirty="0"/>
              <a:t> </a:t>
            </a:r>
            <a:r>
              <a:rPr lang="en-CA" sz="1900" dirty="0" smtClean="0"/>
              <a:t>Layers”</a:t>
            </a:r>
            <a:br>
              <a:rPr lang="en-CA" sz="1900" dirty="0" smtClean="0"/>
            </a:br>
            <a:r>
              <a:rPr lang="en-CA" sz="1900" dirty="0" err="1" smtClean="0"/>
              <a:t>Chondroudis</a:t>
            </a:r>
            <a:r>
              <a:rPr lang="en-CA" sz="1900" dirty="0" smtClean="0"/>
              <a:t> &amp; Mitzi (IBM Yorktown Heights) </a:t>
            </a:r>
            <a:r>
              <a:rPr lang="en-CA" sz="1900" i="1" dirty="0" smtClean="0"/>
              <a:t>Chem</a:t>
            </a:r>
            <a:r>
              <a:rPr lang="en-CA" sz="1900" i="1" dirty="0"/>
              <a:t>. Mater. </a:t>
            </a:r>
            <a:r>
              <a:rPr lang="en-CA" sz="1900" dirty="0"/>
              <a:t>1999, </a:t>
            </a:r>
            <a:r>
              <a:rPr lang="en-CA" sz="1900" i="1" dirty="0"/>
              <a:t>11, </a:t>
            </a:r>
            <a:r>
              <a:rPr lang="en-CA" sz="1900" dirty="0" smtClean="0"/>
              <a:t>3028-3030</a:t>
            </a:r>
            <a:br>
              <a:rPr lang="en-CA" sz="1900" dirty="0" smtClean="0"/>
            </a:br>
            <a:r>
              <a:rPr lang="en-CA" sz="1900" dirty="0" smtClean="0"/>
              <a:t/>
            </a:r>
            <a:br>
              <a:rPr lang="en-CA" sz="1900" dirty="0" smtClean="0"/>
            </a:br>
            <a:r>
              <a:rPr lang="en-CA" sz="1900" dirty="0" smtClean="0"/>
              <a:t>“Comparative study on the </a:t>
            </a:r>
            <a:r>
              <a:rPr lang="en-CA" sz="1900" dirty="0" err="1" smtClean="0"/>
              <a:t>excitons</a:t>
            </a:r>
            <a:r>
              <a:rPr lang="en-CA" sz="1900" dirty="0" smtClean="0"/>
              <a:t> of lead-halide based </a:t>
            </a:r>
            <a:r>
              <a:rPr lang="en-CA" sz="1900" dirty="0" err="1" smtClean="0"/>
              <a:t>perovskites</a:t>
            </a:r>
            <a:r>
              <a:rPr lang="en-CA" sz="1900" dirty="0" smtClean="0"/>
              <a:t> CH</a:t>
            </a:r>
            <a:r>
              <a:rPr lang="en-CA" sz="1900" baseline="-25000" dirty="0" smtClean="0"/>
              <a:t>3</a:t>
            </a:r>
            <a:r>
              <a:rPr lang="en-CA" sz="1900" dirty="0" smtClean="0"/>
              <a:t>NH</a:t>
            </a:r>
            <a:r>
              <a:rPr lang="en-CA" sz="1900" baseline="-25000" dirty="0" smtClean="0"/>
              <a:t>3</a:t>
            </a:r>
            <a:r>
              <a:rPr lang="en-CA" sz="1900" dirty="0" smtClean="0"/>
              <a:t>PbI</a:t>
            </a:r>
            <a:r>
              <a:rPr lang="en-CA" sz="1900" baseline="-25000" dirty="0" smtClean="0"/>
              <a:t>3</a:t>
            </a:r>
            <a:r>
              <a:rPr lang="en-CA" sz="1900" dirty="0" smtClean="0"/>
              <a:t> and CH</a:t>
            </a:r>
            <a:r>
              <a:rPr lang="en-CA" sz="1900" baseline="-25000" dirty="0" smtClean="0"/>
              <a:t>3</a:t>
            </a:r>
            <a:r>
              <a:rPr lang="en-CA" sz="1900" dirty="0" smtClean="0"/>
              <a:t>NH</a:t>
            </a:r>
            <a:r>
              <a:rPr lang="en-CA" sz="1900" baseline="-25000" dirty="0" smtClean="0"/>
              <a:t>3</a:t>
            </a:r>
            <a:r>
              <a:rPr lang="en-CA" sz="1900" dirty="0" smtClean="0"/>
              <a:t>PbBr</a:t>
            </a:r>
            <a:r>
              <a:rPr lang="en-CA" sz="1900" baseline="-25000" dirty="0" smtClean="0"/>
              <a:t>3</a:t>
            </a:r>
            <a:r>
              <a:rPr lang="en-CA" sz="1900" dirty="0" smtClean="0"/>
              <a:t>” Tanaka et al, Solid State Comm. 127(2003)619</a:t>
            </a:r>
            <a:endParaRPr lang="en-CA" sz="2100" dirty="0" smtClean="0"/>
          </a:p>
        </p:txBody>
      </p:sp>
      <p:sp>
        <p:nvSpPr>
          <p:cNvPr id="4" name="Cloud Callout 3"/>
          <p:cNvSpPr/>
          <p:nvPr/>
        </p:nvSpPr>
        <p:spPr>
          <a:xfrm>
            <a:off x="6372199" y="2612414"/>
            <a:ext cx="2700299" cy="1800200"/>
          </a:xfrm>
          <a:prstGeom prst="cloudCallout">
            <a:avLst>
              <a:gd name="adj1" fmla="val -63632"/>
              <a:gd name="adj2" fmla="val -3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How would one come up with such a funky material???</a:t>
            </a:r>
            <a:endParaRPr lang="en-CA" dirty="0"/>
          </a:p>
        </p:txBody>
      </p:sp>
      <p:sp>
        <p:nvSpPr>
          <p:cNvPr id="6" name="Circular Arrow 5"/>
          <p:cNvSpPr/>
          <p:nvPr/>
        </p:nvSpPr>
        <p:spPr>
          <a:xfrm rot="1288829" flipH="1">
            <a:off x="5494658" y="3512514"/>
            <a:ext cx="1584176" cy="1800200"/>
          </a:xfrm>
          <a:prstGeom prst="circularArrow">
            <a:avLst>
              <a:gd name="adj1" fmla="val 12500"/>
              <a:gd name="adj2" fmla="val 1142319"/>
              <a:gd name="adj3" fmla="val 20457681"/>
              <a:gd name="adj4" fmla="val 15489257"/>
              <a:gd name="adj5" fmla="val 125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04220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Perovskites</a:t>
            </a:r>
            <a:r>
              <a:rPr lang="en-CA" dirty="0" smtClean="0"/>
              <a:t> (3)</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212976"/>
            <a:ext cx="3422425" cy="32909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758151"/>
            <a:ext cx="3192785" cy="2918873"/>
          </a:xfrm>
          <a:prstGeom prst="rect">
            <a:avLst/>
          </a:prstGeom>
        </p:spPr>
      </p:pic>
      <p:sp>
        <p:nvSpPr>
          <p:cNvPr id="7" name="Content Placeholder 6"/>
          <p:cNvSpPr>
            <a:spLocks noGrp="1"/>
          </p:cNvSpPr>
          <p:nvPr>
            <p:ph idx="1"/>
          </p:nvPr>
        </p:nvSpPr>
        <p:spPr>
          <a:xfrm>
            <a:off x="457200" y="1412776"/>
            <a:ext cx="8229600" cy="4713387"/>
          </a:xfrm>
        </p:spPr>
        <p:txBody>
          <a:bodyPr/>
          <a:lstStyle/>
          <a:p>
            <a:r>
              <a:rPr lang="en-CA" dirty="0" smtClean="0"/>
              <a:t>Stoichiometry: ABO</a:t>
            </a:r>
            <a:r>
              <a:rPr lang="en-CA" baseline="-25000" dirty="0" smtClean="0"/>
              <a:t>3</a:t>
            </a:r>
            <a:r>
              <a:rPr lang="en-CA" dirty="0" smtClean="0"/>
              <a:t> or ABX</a:t>
            </a:r>
            <a:r>
              <a:rPr lang="en-CA" baseline="-25000" dirty="0" smtClean="0"/>
              <a:t>3</a:t>
            </a:r>
            <a:br>
              <a:rPr lang="en-CA" baseline="-25000" dirty="0" smtClean="0"/>
            </a:br>
            <a:r>
              <a:rPr lang="en-CA" sz="2000" dirty="0" smtClean="0"/>
              <a:t>where A = larger? species; B = smaller? species; X = halide </a:t>
            </a:r>
          </a:p>
          <a:p>
            <a:r>
              <a:rPr lang="en-CA" sz="2400" dirty="0" smtClean="0"/>
              <a:t>First </a:t>
            </a:r>
            <a:r>
              <a:rPr lang="en-CA" sz="2400" dirty="0" err="1" smtClean="0"/>
              <a:t>perovskite</a:t>
            </a:r>
            <a:r>
              <a:rPr lang="en-CA" sz="2400" dirty="0" smtClean="0"/>
              <a:t> (1857) </a:t>
            </a:r>
            <a:r>
              <a:rPr lang="en-CA" sz="2400" smtClean="0"/>
              <a:t>was CaTiO</a:t>
            </a:r>
            <a:r>
              <a:rPr lang="en-CA" sz="2400" baseline="-25000" smtClean="0"/>
              <a:t>3</a:t>
            </a:r>
            <a:r>
              <a:rPr lang="en-CA" sz="2400" smtClean="0"/>
              <a:t>. (LiNbO</a:t>
            </a:r>
            <a:r>
              <a:rPr lang="en-CA" sz="2400" baseline="-25000" smtClean="0"/>
              <a:t>3</a:t>
            </a:r>
            <a:r>
              <a:rPr lang="en-CA" sz="2400" smtClean="0"/>
              <a:t> has stoichiometry, but is trigonal.)</a:t>
            </a:r>
          </a:p>
          <a:p>
            <a:r>
              <a:rPr lang="en-CA" sz="2400" smtClean="0"/>
              <a:t>Space </a:t>
            </a:r>
            <a:r>
              <a:rPr lang="en-CA" sz="2400" dirty="0" smtClean="0"/>
              <a:t>group P</a:t>
            </a:r>
            <a:r>
              <a:rPr lang="en-CA" sz="2400" baseline="-25000" dirty="0" smtClean="0"/>
              <a:t>4mm</a:t>
            </a:r>
            <a:r>
              <a:rPr lang="en-CA" sz="2400" dirty="0" smtClean="0"/>
              <a:t> </a:t>
            </a:r>
            <a:endParaRPr lang="en-CA" sz="2400" dirty="0"/>
          </a:p>
        </p:txBody>
      </p:sp>
    </p:spTree>
    <p:extLst>
      <p:ext uri="{BB962C8B-B14F-4D97-AF65-F5344CB8AC3E}">
        <p14:creationId xmlns:p14="http://schemas.microsoft.com/office/powerpoint/2010/main" val="1137463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Words>1379</Words>
  <Application>Microsoft Office PowerPoint</Application>
  <PresentationFormat>On-screen Show (4:3)</PresentationFormat>
  <Paragraphs>322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“Perovskite” Photovoltaics</vt:lpstr>
      <vt:lpstr>NREL Hero Chart</vt:lpstr>
      <vt:lpstr>Recent Heroes</vt:lpstr>
      <vt:lpstr>Review Articles</vt:lpstr>
      <vt:lpstr>“Perovskites”</vt:lpstr>
      <vt:lpstr>Perovskites (2)</vt:lpstr>
      <vt:lpstr>History</vt:lpstr>
      <vt:lpstr>History (2)</vt:lpstr>
      <vt:lpstr>Perovskites (3)</vt:lpstr>
      <vt:lpstr>Perovskites (4)</vt:lpstr>
      <vt:lpstr>Perovskites (5)</vt:lpstr>
      <vt:lpstr>History (3)</vt:lpstr>
      <vt:lpstr>History (4)</vt:lpstr>
      <vt:lpstr>History (5)</vt:lpstr>
      <vt:lpstr>Mat Props</vt:lpstr>
      <vt:lpstr>Band Structure</vt:lpstr>
      <vt:lpstr>Band Structure (2)</vt:lpstr>
      <vt:lpstr>Band Structure (3)</vt:lpstr>
      <vt:lpstr>Conduction Mechanisms &amp; Testing</vt:lpstr>
      <vt:lpstr>Modeling</vt:lpstr>
      <vt:lpstr>Modeling (2)</vt:lpstr>
      <vt:lpstr>Device Access</vt:lpstr>
      <vt:lpstr>Material Processing</vt:lpstr>
      <vt:lpstr>Hole Carrier Materials (HTM)</vt:lpstr>
      <vt:lpstr>Manufacturability</vt:lpstr>
      <vt:lpstr>Manufacturability (2)</vt:lpstr>
      <vt:lpstr>Reliability</vt:lpstr>
      <vt:lpstr>Regulatory</vt:lpstr>
      <vt:lpstr>Ownership</vt:lpstr>
      <vt:lpstr>Future &amp; Uninvestigated</vt:lpstr>
      <vt:lpstr>Summary</vt:lpstr>
      <vt:lpstr>Reading List</vt:lpstr>
      <vt:lpstr>Journals &amp; Conferences</vt:lpstr>
      <vt:lpstr>Research Groups</vt:lpstr>
      <vt:lpstr>Commercialization or, “What could possibly go wrong?”</vt:lpstr>
      <vt:lpstr>Demonstrators</vt:lpstr>
      <vt:lpstr>COPTCBPMRR: a word to live by</vt:lpstr>
      <vt:lpstr>Follow-up Questions</vt:lpstr>
      <vt:lpstr>Background Charts</vt:lpstr>
      <vt:lpstr>Periodic Table</vt:lpstr>
      <vt:lpstr>Compound Semiconductor Bandgap Engineering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“Perovskite” Photovoltaics</dc:title>
  <dc:creator>John Cook</dc:creator>
  <cp:lastModifiedBy>John Cook</cp:lastModifiedBy>
  <cp:revision>160</cp:revision>
  <dcterms:created xsi:type="dcterms:W3CDTF">2014-06-16T16:11:13Z</dcterms:created>
  <dcterms:modified xsi:type="dcterms:W3CDTF">2014-06-24T20:16:26Z</dcterms:modified>
</cp:coreProperties>
</file>